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sldIdLst>
    <p:sldId id="256" r:id="rId2"/>
    <p:sldId id="258" r:id="rId3"/>
    <p:sldId id="259" r:id="rId4"/>
    <p:sldId id="260" r:id="rId5"/>
    <p:sldId id="261" r:id="rId6"/>
    <p:sldId id="267" r:id="rId7"/>
    <p:sldId id="268" r:id="rId8"/>
    <p:sldId id="269" r:id="rId9"/>
    <p:sldId id="271" r:id="rId10"/>
    <p:sldId id="272" r:id="rId11"/>
    <p:sldId id="273" r:id="rId12"/>
    <p:sldId id="266" r:id="rId13"/>
    <p:sldId id="274" r:id="rId14"/>
    <p:sldId id="280" r:id="rId15"/>
    <p:sldId id="263" r:id="rId16"/>
    <p:sldId id="278" r:id="rId17"/>
    <p:sldId id="275" r:id="rId18"/>
    <p:sldId id="281" r:id="rId19"/>
    <p:sldId id="265" r:id="rId20"/>
    <p:sldId id="283" r:id="rId21"/>
    <p:sldId id="284" r:id="rId22"/>
    <p:sldId id="286" r:id="rId23"/>
    <p:sldId id="287" r:id="rId24"/>
    <p:sldId id="288" r:id="rId25"/>
    <p:sldId id="289" r:id="rId26"/>
    <p:sldId id="279" r:id="rId27"/>
    <p:sldId id="264" r:id="rId28"/>
    <p:sldId id="28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2E5860-4630-4A4A-9C7B-C8FDB014526E}" v="327" dt="2024-03-11T19:50:46.474"/>
    <p1510:client id="{912646B6-D736-417D-A94E-4844E7F87053}" v="1" dt="2024-03-12T08:04:28.553"/>
    <p1510:client id="{9F1B3DB0-326A-4989-BD1A-B5EDC873DC98}" v="2" dt="2024-03-12T02:23:45.807"/>
    <p1510:client id="{B40FDA9B-F9D3-4DEF-9D62-2DCDE04E0FF0}" v="2026" dt="2024-03-11T20:50:49.011"/>
    <p1510:client id="{B99B0B8B-B38F-4C1A-AAA6-03F0903BD078}" v="12" dt="2024-03-12T00:46:50.984"/>
    <p1510:client id="{D62865D0-187F-4B67-8160-FA5A7D3E60DB}" v="3" dt="2024-03-11T21:03:54.9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75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2" Type="http://schemas.openxmlformats.org/officeDocument/2006/relationships/hyperlink" Target="https://dinov2.metademolab.com/" TargetMode="External"/><Relationship Id="rId1" Type="http://schemas.openxmlformats.org/officeDocument/2006/relationships/hyperlink" Target="https://openai.com/research/clip" TargetMode="External"/></Relationships>
</file>

<file path=ppt/diagrams/_rels/data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9.png"/><Relationship Id="rId7" Type="http://schemas.openxmlformats.org/officeDocument/2006/relationships/image" Target="../media/image17.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7.svg"/><Relationship Id="rId1" Type="http://schemas.openxmlformats.org/officeDocument/2006/relationships/image" Target="../media/image66.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2" Type="http://schemas.openxmlformats.org/officeDocument/2006/relationships/hyperlink" Target="https://dinov2.metademolab.com/" TargetMode="External"/><Relationship Id="rId1" Type="http://schemas.openxmlformats.org/officeDocument/2006/relationships/hyperlink" Target="https://openai.com/research/clip" TargetMode="External"/></Relationships>
</file>

<file path=ppt/diagrams/_rels/drawing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9.png"/><Relationship Id="rId7" Type="http://schemas.openxmlformats.org/officeDocument/2006/relationships/image" Target="../media/image17.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7.svg"/><Relationship Id="rId1" Type="http://schemas.openxmlformats.org/officeDocument/2006/relationships/image" Target="../media/image66.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97BBFB-FDC0-4202-AE58-847FAF3114FD}"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2A331C64-AF04-4708-B464-A3B23CFE7D64}">
      <dgm:prSet/>
      <dgm:spPr/>
      <dgm:t>
        <a:bodyPr/>
        <a:lstStyle/>
        <a:p>
          <a:pPr algn="just">
            <a:lnSpc>
              <a:spcPct val="100000"/>
            </a:lnSpc>
          </a:pPr>
          <a:r>
            <a:rPr lang="en-US"/>
            <a:t>We initiated our analysis by leveraging the Flickr8k dataset, renowned for its diverse range of images paired with multiple captions. </a:t>
          </a:r>
        </a:p>
      </dgm:t>
    </dgm:pt>
    <dgm:pt modelId="{E9FFFF48-9227-4525-8BA3-905D266DC240}" type="parTrans" cxnId="{0E55C1F8-7864-4897-B0C5-D9722C3F38E5}">
      <dgm:prSet/>
      <dgm:spPr/>
      <dgm:t>
        <a:bodyPr/>
        <a:lstStyle/>
        <a:p>
          <a:endParaRPr lang="en-US"/>
        </a:p>
      </dgm:t>
    </dgm:pt>
    <dgm:pt modelId="{6C36F046-DD51-4D1E-A75F-6C6E091796A4}" type="sibTrans" cxnId="{0E55C1F8-7864-4897-B0C5-D9722C3F38E5}">
      <dgm:prSet/>
      <dgm:spPr/>
      <dgm:t>
        <a:bodyPr/>
        <a:lstStyle/>
        <a:p>
          <a:pPr>
            <a:lnSpc>
              <a:spcPct val="100000"/>
            </a:lnSpc>
          </a:pPr>
          <a:endParaRPr lang="en-US"/>
        </a:p>
      </dgm:t>
    </dgm:pt>
    <dgm:pt modelId="{89214F60-08A7-41F3-8B09-656B71E62D29}">
      <dgm:prSet/>
      <dgm:spPr/>
      <dgm:t>
        <a:bodyPr/>
        <a:lstStyle/>
        <a:p>
          <a:pPr algn="just">
            <a:lnSpc>
              <a:spcPct val="100000"/>
            </a:lnSpc>
          </a:pPr>
          <a:r>
            <a:rPr lang="en-US"/>
            <a:t>To facilitate seamless processing, we meticulously pre-processed the dataset, establishing a robust mapping between image filenames and their corresponding captions</a:t>
          </a:r>
        </a:p>
      </dgm:t>
    </dgm:pt>
    <dgm:pt modelId="{7AD1E9C1-D652-4D29-B17E-B9AB1DF19F3F}" type="parTrans" cxnId="{E1F4AA50-147F-452E-9C31-D7B3A9ECAE54}">
      <dgm:prSet/>
      <dgm:spPr/>
      <dgm:t>
        <a:bodyPr/>
        <a:lstStyle/>
        <a:p>
          <a:endParaRPr lang="en-US"/>
        </a:p>
      </dgm:t>
    </dgm:pt>
    <dgm:pt modelId="{A120D211-4D9F-4FED-B691-B907F944E5CF}" type="sibTrans" cxnId="{E1F4AA50-147F-452E-9C31-D7B3A9ECAE54}">
      <dgm:prSet/>
      <dgm:spPr/>
      <dgm:t>
        <a:bodyPr/>
        <a:lstStyle/>
        <a:p>
          <a:pPr>
            <a:lnSpc>
              <a:spcPct val="100000"/>
            </a:lnSpc>
          </a:pPr>
          <a:endParaRPr lang="en-US"/>
        </a:p>
      </dgm:t>
    </dgm:pt>
    <dgm:pt modelId="{A9160BA9-2E17-4E67-94B4-0694F544413E}">
      <dgm:prSet/>
      <dgm:spPr/>
      <dgm:t>
        <a:bodyPr/>
        <a:lstStyle/>
        <a:p>
          <a:pPr algn="just">
            <a:lnSpc>
              <a:spcPct val="100000"/>
            </a:lnSpc>
          </a:pPr>
          <a:r>
            <a:rPr lang="en-US"/>
            <a:t>Initially, we selected the first caption for each image from the Flickr8k dataset. However, we observed that these captions often lacked sufficient description of the image content. </a:t>
          </a:r>
        </a:p>
      </dgm:t>
    </dgm:pt>
    <dgm:pt modelId="{B92BA20C-DF72-4FA7-9EA4-9EC36E50845A}" type="parTrans" cxnId="{2838D409-0AA3-4A0E-A12A-D2189F9A23D5}">
      <dgm:prSet/>
      <dgm:spPr/>
      <dgm:t>
        <a:bodyPr/>
        <a:lstStyle/>
        <a:p>
          <a:endParaRPr lang="en-US"/>
        </a:p>
      </dgm:t>
    </dgm:pt>
    <dgm:pt modelId="{7EB58196-16CB-408D-970D-6D168EF645A4}" type="sibTrans" cxnId="{2838D409-0AA3-4A0E-A12A-D2189F9A23D5}">
      <dgm:prSet/>
      <dgm:spPr/>
      <dgm:t>
        <a:bodyPr/>
        <a:lstStyle/>
        <a:p>
          <a:pPr>
            <a:lnSpc>
              <a:spcPct val="100000"/>
            </a:lnSpc>
          </a:pPr>
          <a:endParaRPr lang="en-US"/>
        </a:p>
      </dgm:t>
    </dgm:pt>
    <dgm:pt modelId="{623B8AB6-0F83-42AF-8892-9C2B45334235}">
      <dgm:prSet/>
      <dgm:spPr/>
      <dgm:t>
        <a:bodyPr/>
        <a:lstStyle/>
        <a:p>
          <a:pPr algn="just">
            <a:lnSpc>
              <a:spcPct val="100000"/>
            </a:lnSpc>
          </a:pPr>
          <a:r>
            <a:rPr lang="en-US"/>
            <a:t>After sampling several images, we found that the longest caption typically provided the most comprehensive information related to the image. Consequently, we transitioned to using the longest caption for our analysis.</a:t>
          </a:r>
        </a:p>
      </dgm:t>
    </dgm:pt>
    <dgm:pt modelId="{E53E44F8-547D-40BB-97E0-9C4A493A0A0A}" type="parTrans" cxnId="{6608A168-5AC3-4B0C-9EAD-E8E58D15DE5A}">
      <dgm:prSet/>
      <dgm:spPr/>
      <dgm:t>
        <a:bodyPr/>
        <a:lstStyle/>
        <a:p>
          <a:endParaRPr lang="en-US"/>
        </a:p>
      </dgm:t>
    </dgm:pt>
    <dgm:pt modelId="{C57742A6-BFA4-4182-9B1E-CD5250EB6576}" type="sibTrans" cxnId="{6608A168-5AC3-4B0C-9EAD-E8E58D15DE5A}">
      <dgm:prSet/>
      <dgm:spPr/>
      <dgm:t>
        <a:bodyPr/>
        <a:lstStyle/>
        <a:p>
          <a:endParaRPr lang="en-US"/>
        </a:p>
      </dgm:t>
    </dgm:pt>
    <dgm:pt modelId="{B5170575-E29F-4AB5-8325-7E12967B4AB8}" type="pres">
      <dgm:prSet presAssocID="{0797BBFB-FDC0-4202-AE58-847FAF3114FD}" presName="root" presStyleCnt="0">
        <dgm:presLayoutVars>
          <dgm:dir/>
          <dgm:resizeHandles val="exact"/>
        </dgm:presLayoutVars>
      </dgm:prSet>
      <dgm:spPr/>
    </dgm:pt>
    <dgm:pt modelId="{FDA2625B-328E-468C-933F-1B2B84377F07}" type="pres">
      <dgm:prSet presAssocID="{0797BBFB-FDC0-4202-AE58-847FAF3114FD}" presName="container" presStyleCnt="0">
        <dgm:presLayoutVars>
          <dgm:dir/>
          <dgm:resizeHandles val="exact"/>
        </dgm:presLayoutVars>
      </dgm:prSet>
      <dgm:spPr/>
    </dgm:pt>
    <dgm:pt modelId="{0D92187E-05D5-4692-8D97-5CA6A80A6487}" type="pres">
      <dgm:prSet presAssocID="{2A331C64-AF04-4708-B464-A3B23CFE7D64}" presName="compNode" presStyleCnt="0"/>
      <dgm:spPr/>
    </dgm:pt>
    <dgm:pt modelId="{B11D317E-E190-4623-82A1-FF08C7A94FCD}" type="pres">
      <dgm:prSet presAssocID="{2A331C64-AF04-4708-B464-A3B23CFE7D64}" presName="iconBgRect" presStyleLbl="bgShp" presStyleIdx="0" presStyleCnt="4"/>
      <dgm:spPr/>
    </dgm:pt>
    <dgm:pt modelId="{CD9B45A2-3F58-48F2-A947-DD83BEC17698}" type="pres">
      <dgm:prSet presAssocID="{2A331C64-AF04-4708-B464-A3B23CFE7D6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ubtitles"/>
        </a:ext>
      </dgm:extLst>
    </dgm:pt>
    <dgm:pt modelId="{ACBDCD4C-8691-4949-824D-F1325FE0F2CC}" type="pres">
      <dgm:prSet presAssocID="{2A331C64-AF04-4708-B464-A3B23CFE7D64}" presName="spaceRect" presStyleCnt="0"/>
      <dgm:spPr/>
    </dgm:pt>
    <dgm:pt modelId="{37272C51-F32B-48E3-8445-5CDFCE4A33E3}" type="pres">
      <dgm:prSet presAssocID="{2A331C64-AF04-4708-B464-A3B23CFE7D64}" presName="textRect" presStyleLbl="revTx" presStyleIdx="0" presStyleCnt="4">
        <dgm:presLayoutVars>
          <dgm:chMax val="1"/>
          <dgm:chPref val="1"/>
        </dgm:presLayoutVars>
      </dgm:prSet>
      <dgm:spPr/>
    </dgm:pt>
    <dgm:pt modelId="{42B3C03C-E8F7-4A73-BB9C-F2FA0499DA4B}" type="pres">
      <dgm:prSet presAssocID="{6C36F046-DD51-4D1E-A75F-6C6E091796A4}" presName="sibTrans" presStyleLbl="sibTrans2D1" presStyleIdx="0" presStyleCnt="0"/>
      <dgm:spPr/>
    </dgm:pt>
    <dgm:pt modelId="{3BF982E6-C188-48E0-B3F3-7D11DF3CC01B}" type="pres">
      <dgm:prSet presAssocID="{89214F60-08A7-41F3-8B09-656B71E62D29}" presName="compNode" presStyleCnt="0"/>
      <dgm:spPr/>
    </dgm:pt>
    <dgm:pt modelId="{647E473D-CB9E-4C10-9AAA-EB4E25B2C543}" type="pres">
      <dgm:prSet presAssocID="{89214F60-08A7-41F3-8B09-656B71E62D29}" presName="iconBgRect" presStyleLbl="bgShp" presStyleIdx="1" presStyleCnt="4"/>
      <dgm:spPr/>
    </dgm:pt>
    <dgm:pt modelId="{8A0B3135-D337-4E4D-B771-DF70D666BCD9}" type="pres">
      <dgm:prSet presAssocID="{89214F60-08A7-41F3-8B09-656B71E62D2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54EA7D43-FE42-4039-865F-D629C69E0A65}" type="pres">
      <dgm:prSet presAssocID="{89214F60-08A7-41F3-8B09-656B71E62D29}" presName="spaceRect" presStyleCnt="0"/>
      <dgm:spPr/>
    </dgm:pt>
    <dgm:pt modelId="{07D96B7F-A0A0-499E-95E2-CE01B3F008C1}" type="pres">
      <dgm:prSet presAssocID="{89214F60-08A7-41F3-8B09-656B71E62D29}" presName="textRect" presStyleLbl="revTx" presStyleIdx="1" presStyleCnt="4">
        <dgm:presLayoutVars>
          <dgm:chMax val="1"/>
          <dgm:chPref val="1"/>
        </dgm:presLayoutVars>
      </dgm:prSet>
      <dgm:spPr/>
    </dgm:pt>
    <dgm:pt modelId="{B1AAFC46-B75A-4A57-BD58-453B90931874}" type="pres">
      <dgm:prSet presAssocID="{A120D211-4D9F-4FED-B691-B907F944E5CF}" presName="sibTrans" presStyleLbl="sibTrans2D1" presStyleIdx="0" presStyleCnt="0"/>
      <dgm:spPr/>
    </dgm:pt>
    <dgm:pt modelId="{B4AC312B-5C5B-4E14-AE0A-AF6890A8F755}" type="pres">
      <dgm:prSet presAssocID="{A9160BA9-2E17-4E67-94B4-0694F544413E}" presName="compNode" presStyleCnt="0"/>
      <dgm:spPr/>
    </dgm:pt>
    <dgm:pt modelId="{811231F2-219E-4F4A-BACA-48BCCABDBCCB}" type="pres">
      <dgm:prSet presAssocID="{A9160BA9-2E17-4E67-94B4-0694F544413E}" presName="iconBgRect" presStyleLbl="bgShp" presStyleIdx="2" presStyleCnt="4"/>
      <dgm:spPr/>
    </dgm:pt>
    <dgm:pt modelId="{A9D6A96A-17E8-46AC-9387-BFD62DC58F17}" type="pres">
      <dgm:prSet presAssocID="{A9160BA9-2E17-4E67-94B4-0694F544413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arget Audience"/>
        </a:ext>
      </dgm:extLst>
    </dgm:pt>
    <dgm:pt modelId="{0256EE93-10BE-41FB-B5D9-99BA57EB6FA1}" type="pres">
      <dgm:prSet presAssocID="{A9160BA9-2E17-4E67-94B4-0694F544413E}" presName="spaceRect" presStyleCnt="0"/>
      <dgm:spPr/>
    </dgm:pt>
    <dgm:pt modelId="{C35BC1B6-F5E6-4E7F-AD72-FBE899FC3FAA}" type="pres">
      <dgm:prSet presAssocID="{A9160BA9-2E17-4E67-94B4-0694F544413E}" presName="textRect" presStyleLbl="revTx" presStyleIdx="2" presStyleCnt="4">
        <dgm:presLayoutVars>
          <dgm:chMax val="1"/>
          <dgm:chPref val="1"/>
        </dgm:presLayoutVars>
      </dgm:prSet>
      <dgm:spPr/>
    </dgm:pt>
    <dgm:pt modelId="{2D1D7FDD-BAE4-4402-8C4C-50A5E9C230A3}" type="pres">
      <dgm:prSet presAssocID="{7EB58196-16CB-408D-970D-6D168EF645A4}" presName="sibTrans" presStyleLbl="sibTrans2D1" presStyleIdx="0" presStyleCnt="0"/>
      <dgm:spPr/>
    </dgm:pt>
    <dgm:pt modelId="{AA1FBC84-4034-4C82-83BD-EDBAB5D8683D}" type="pres">
      <dgm:prSet presAssocID="{623B8AB6-0F83-42AF-8892-9C2B45334235}" presName="compNode" presStyleCnt="0"/>
      <dgm:spPr/>
    </dgm:pt>
    <dgm:pt modelId="{8DBEA0A5-5776-4E84-9AEB-53F2B378455E}" type="pres">
      <dgm:prSet presAssocID="{623B8AB6-0F83-42AF-8892-9C2B45334235}" presName="iconBgRect" presStyleLbl="bgShp" presStyleIdx="3" presStyleCnt="4"/>
      <dgm:spPr/>
    </dgm:pt>
    <dgm:pt modelId="{639BD457-EE34-4445-B425-3C59C3479DB4}" type="pres">
      <dgm:prSet presAssocID="{623B8AB6-0F83-42AF-8892-9C2B4533423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Image"/>
        </a:ext>
      </dgm:extLst>
    </dgm:pt>
    <dgm:pt modelId="{710C62C5-903C-4CAB-8892-BB105AF442B7}" type="pres">
      <dgm:prSet presAssocID="{623B8AB6-0F83-42AF-8892-9C2B45334235}" presName="spaceRect" presStyleCnt="0"/>
      <dgm:spPr/>
    </dgm:pt>
    <dgm:pt modelId="{BF084406-ADDA-4749-8B12-042E82EA3534}" type="pres">
      <dgm:prSet presAssocID="{623B8AB6-0F83-42AF-8892-9C2B45334235}" presName="textRect" presStyleLbl="revTx" presStyleIdx="3" presStyleCnt="4">
        <dgm:presLayoutVars>
          <dgm:chMax val="1"/>
          <dgm:chPref val="1"/>
        </dgm:presLayoutVars>
      </dgm:prSet>
      <dgm:spPr/>
    </dgm:pt>
  </dgm:ptLst>
  <dgm:cxnLst>
    <dgm:cxn modelId="{FFB7CE04-916E-49F4-B81F-D398713D82F6}" type="presOf" srcId="{623B8AB6-0F83-42AF-8892-9C2B45334235}" destId="{BF084406-ADDA-4749-8B12-042E82EA3534}" srcOrd="0" destOrd="0" presId="urn:microsoft.com/office/officeart/2018/2/layout/IconCircleList"/>
    <dgm:cxn modelId="{FBF0FB04-418C-41D6-ABFD-29AC57F3A0DB}" type="presOf" srcId="{7EB58196-16CB-408D-970D-6D168EF645A4}" destId="{2D1D7FDD-BAE4-4402-8C4C-50A5E9C230A3}" srcOrd="0" destOrd="0" presId="urn:microsoft.com/office/officeart/2018/2/layout/IconCircleList"/>
    <dgm:cxn modelId="{2838D409-0AA3-4A0E-A12A-D2189F9A23D5}" srcId="{0797BBFB-FDC0-4202-AE58-847FAF3114FD}" destId="{A9160BA9-2E17-4E67-94B4-0694F544413E}" srcOrd="2" destOrd="0" parTransId="{B92BA20C-DF72-4FA7-9EA4-9EC36E50845A}" sibTransId="{7EB58196-16CB-408D-970D-6D168EF645A4}"/>
    <dgm:cxn modelId="{8FFC6619-CB68-486C-83DD-BFCF92E12CE8}" type="presOf" srcId="{A120D211-4D9F-4FED-B691-B907F944E5CF}" destId="{B1AAFC46-B75A-4A57-BD58-453B90931874}" srcOrd="0" destOrd="0" presId="urn:microsoft.com/office/officeart/2018/2/layout/IconCircleList"/>
    <dgm:cxn modelId="{6CB47223-3B3D-4D6B-9076-0EEC68B3C97B}" type="presOf" srcId="{A9160BA9-2E17-4E67-94B4-0694F544413E}" destId="{C35BC1B6-F5E6-4E7F-AD72-FBE899FC3FAA}" srcOrd="0" destOrd="0" presId="urn:microsoft.com/office/officeart/2018/2/layout/IconCircleList"/>
    <dgm:cxn modelId="{276FEC24-F2B7-44AE-A746-90E117411641}" type="presOf" srcId="{2A331C64-AF04-4708-B464-A3B23CFE7D64}" destId="{37272C51-F32B-48E3-8445-5CDFCE4A33E3}" srcOrd="0" destOrd="0" presId="urn:microsoft.com/office/officeart/2018/2/layout/IconCircleList"/>
    <dgm:cxn modelId="{FDD7AA3A-EE61-4712-856E-CB5EC4108B15}" type="presOf" srcId="{6C36F046-DD51-4D1E-A75F-6C6E091796A4}" destId="{42B3C03C-E8F7-4A73-BB9C-F2FA0499DA4B}" srcOrd="0" destOrd="0" presId="urn:microsoft.com/office/officeart/2018/2/layout/IconCircleList"/>
    <dgm:cxn modelId="{6608A168-5AC3-4B0C-9EAD-E8E58D15DE5A}" srcId="{0797BBFB-FDC0-4202-AE58-847FAF3114FD}" destId="{623B8AB6-0F83-42AF-8892-9C2B45334235}" srcOrd="3" destOrd="0" parTransId="{E53E44F8-547D-40BB-97E0-9C4A493A0A0A}" sibTransId="{C57742A6-BFA4-4182-9B1E-CD5250EB6576}"/>
    <dgm:cxn modelId="{E1F4AA50-147F-452E-9C31-D7B3A9ECAE54}" srcId="{0797BBFB-FDC0-4202-AE58-847FAF3114FD}" destId="{89214F60-08A7-41F3-8B09-656B71E62D29}" srcOrd="1" destOrd="0" parTransId="{7AD1E9C1-D652-4D29-B17E-B9AB1DF19F3F}" sibTransId="{A120D211-4D9F-4FED-B691-B907F944E5CF}"/>
    <dgm:cxn modelId="{36BE7A8B-16BF-4B39-951D-C9A3AB111AE8}" type="presOf" srcId="{89214F60-08A7-41F3-8B09-656B71E62D29}" destId="{07D96B7F-A0A0-499E-95E2-CE01B3F008C1}" srcOrd="0" destOrd="0" presId="urn:microsoft.com/office/officeart/2018/2/layout/IconCircleList"/>
    <dgm:cxn modelId="{83BCE6A6-BA48-40B9-81EE-67EBDE98F764}" type="presOf" srcId="{0797BBFB-FDC0-4202-AE58-847FAF3114FD}" destId="{B5170575-E29F-4AB5-8325-7E12967B4AB8}" srcOrd="0" destOrd="0" presId="urn:microsoft.com/office/officeart/2018/2/layout/IconCircleList"/>
    <dgm:cxn modelId="{0E55C1F8-7864-4897-B0C5-D9722C3F38E5}" srcId="{0797BBFB-FDC0-4202-AE58-847FAF3114FD}" destId="{2A331C64-AF04-4708-B464-A3B23CFE7D64}" srcOrd="0" destOrd="0" parTransId="{E9FFFF48-9227-4525-8BA3-905D266DC240}" sibTransId="{6C36F046-DD51-4D1E-A75F-6C6E091796A4}"/>
    <dgm:cxn modelId="{31FFE240-586B-4724-97E6-8A34D1D3E063}" type="presParOf" srcId="{B5170575-E29F-4AB5-8325-7E12967B4AB8}" destId="{FDA2625B-328E-468C-933F-1B2B84377F07}" srcOrd="0" destOrd="0" presId="urn:microsoft.com/office/officeart/2018/2/layout/IconCircleList"/>
    <dgm:cxn modelId="{B6D5EC1C-5D1C-4D8C-91D8-7C515307DA64}" type="presParOf" srcId="{FDA2625B-328E-468C-933F-1B2B84377F07}" destId="{0D92187E-05D5-4692-8D97-5CA6A80A6487}" srcOrd="0" destOrd="0" presId="urn:microsoft.com/office/officeart/2018/2/layout/IconCircleList"/>
    <dgm:cxn modelId="{39CD9952-1646-4F5C-B0ED-3C2D4424CA9D}" type="presParOf" srcId="{0D92187E-05D5-4692-8D97-5CA6A80A6487}" destId="{B11D317E-E190-4623-82A1-FF08C7A94FCD}" srcOrd="0" destOrd="0" presId="urn:microsoft.com/office/officeart/2018/2/layout/IconCircleList"/>
    <dgm:cxn modelId="{688ED2E5-6BD6-4685-8514-506D9DF48AAC}" type="presParOf" srcId="{0D92187E-05D5-4692-8D97-5CA6A80A6487}" destId="{CD9B45A2-3F58-48F2-A947-DD83BEC17698}" srcOrd="1" destOrd="0" presId="urn:microsoft.com/office/officeart/2018/2/layout/IconCircleList"/>
    <dgm:cxn modelId="{FFF1BBE9-4D18-4591-B34F-E8E96D6A7863}" type="presParOf" srcId="{0D92187E-05D5-4692-8D97-5CA6A80A6487}" destId="{ACBDCD4C-8691-4949-824D-F1325FE0F2CC}" srcOrd="2" destOrd="0" presId="urn:microsoft.com/office/officeart/2018/2/layout/IconCircleList"/>
    <dgm:cxn modelId="{B87F2D6E-627B-4D6A-80EB-E5EA35261254}" type="presParOf" srcId="{0D92187E-05D5-4692-8D97-5CA6A80A6487}" destId="{37272C51-F32B-48E3-8445-5CDFCE4A33E3}" srcOrd="3" destOrd="0" presId="urn:microsoft.com/office/officeart/2018/2/layout/IconCircleList"/>
    <dgm:cxn modelId="{6667A485-601E-4545-8D6F-9108C4425B05}" type="presParOf" srcId="{FDA2625B-328E-468C-933F-1B2B84377F07}" destId="{42B3C03C-E8F7-4A73-BB9C-F2FA0499DA4B}" srcOrd="1" destOrd="0" presId="urn:microsoft.com/office/officeart/2018/2/layout/IconCircleList"/>
    <dgm:cxn modelId="{B7597274-5A27-4A03-83DA-0BC2526CBC37}" type="presParOf" srcId="{FDA2625B-328E-468C-933F-1B2B84377F07}" destId="{3BF982E6-C188-48E0-B3F3-7D11DF3CC01B}" srcOrd="2" destOrd="0" presId="urn:microsoft.com/office/officeart/2018/2/layout/IconCircleList"/>
    <dgm:cxn modelId="{014B04F9-6B3F-404E-B69A-CB53919CDCDB}" type="presParOf" srcId="{3BF982E6-C188-48E0-B3F3-7D11DF3CC01B}" destId="{647E473D-CB9E-4C10-9AAA-EB4E25B2C543}" srcOrd="0" destOrd="0" presId="urn:microsoft.com/office/officeart/2018/2/layout/IconCircleList"/>
    <dgm:cxn modelId="{4EA1B25E-EC02-44FA-94DC-357F86D031B5}" type="presParOf" srcId="{3BF982E6-C188-48E0-B3F3-7D11DF3CC01B}" destId="{8A0B3135-D337-4E4D-B771-DF70D666BCD9}" srcOrd="1" destOrd="0" presId="urn:microsoft.com/office/officeart/2018/2/layout/IconCircleList"/>
    <dgm:cxn modelId="{07F0F954-E2C7-42E6-BCB3-8386C4232C22}" type="presParOf" srcId="{3BF982E6-C188-48E0-B3F3-7D11DF3CC01B}" destId="{54EA7D43-FE42-4039-865F-D629C69E0A65}" srcOrd="2" destOrd="0" presId="urn:microsoft.com/office/officeart/2018/2/layout/IconCircleList"/>
    <dgm:cxn modelId="{05E25A5A-AC8E-4DA1-9D56-23CFC3343BEB}" type="presParOf" srcId="{3BF982E6-C188-48E0-B3F3-7D11DF3CC01B}" destId="{07D96B7F-A0A0-499E-95E2-CE01B3F008C1}" srcOrd="3" destOrd="0" presId="urn:microsoft.com/office/officeart/2018/2/layout/IconCircleList"/>
    <dgm:cxn modelId="{0E2CD37C-89B5-4B59-B304-9E9678A6BAF2}" type="presParOf" srcId="{FDA2625B-328E-468C-933F-1B2B84377F07}" destId="{B1AAFC46-B75A-4A57-BD58-453B90931874}" srcOrd="3" destOrd="0" presId="urn:microsoft.com/office/officeart/2018/2/layout/IconCircleList"/>
    <dgm:cxn modelId="{D15DEB82-32F2-49BC-9971-AAAB50517BAC}" type="presParOf" srcId="{FDA2625B-328E-468C-933F-1B2B84377F07}" destId="{B4AC312B-5C5B-4E14-AE0A-AF6890A8F755}" srcOrd="4" destOrd="0" presId="urn:microsoft.com/office/officeart/2018/2/layout/IconCircleList"/>
    <dgm:cxn modelId="{B50CD2BC-F90E-4A10-BE7D-5BB8DFBFE352}" type="presParOf" srcId="{B4AC312B-5C5B-4E14-AE0A-AF6890A8F755}" destId="{811231F2-219E-4F4A-BACA-48BCCABDBCCB}" srcOrd="0" destOrd="0" presId="urn:microsoft.com/office/officeart/2018/2/layout/IconCircleList"/>
    <dgm:cxn modelId="{FF74F08E-BFE4-419D-9F72-EF6F21F53BD8}" type="presParOf" srcId="{B4AC312B-5C5B-4E14-AE0A-AF6890A8F755}" destId="{A9D6A96A-17E8-46AC-9387-BFD62DC58F17}" srcOrd="1" destOrd="0" presId="urn:microsoft.com/office/officeart/2018/2/layout/IconCircleList"/>
    <dgm:cxn modelId="{46B15B71-061D-4598-A26A-CB1D0E6DE795}" type="presParOf" srcId="{B4AC312B-5C5B-4E14-AE0A-AF6890A8F755}" destId="{0256EE93-10BE-41FB-B5D9-99BA57EB6FA1}" srcOrd="2" destOrd="0" presId="urn:microsoft.com/office/officeart/2018/2/layout/IconCircleList"/>
    <dgm:cxn modelId="{F15BD3BE-D98F-4B72-A5AA-97E0B84A4BDF}" type="presParOf" srcId="{B4AC312B-5C5B-4E14-AE0A-AF6890A8F755}" destId="{C35BC1B6-F5E6-4E7F-AD72-FBE899FC3FAA}" srcOrd="3" destOrd="0" presId="urn:microsoft.com/office/officeart/2018/2/layout/IconCircleList"/>
    <dgm:cxn modelId="{CF073EF4-7CF2-4DD0-8D0F-447D066E24CA}" type="presParOf" srcId="{FDA2625B-328E-468C-933F-1B2B84377F07}" destId="{2D1D7FDD-BAE4-4402-8C4C-50A5E9C230A3}" srcOrd="5" destOrd="0" presId="urn:microsoft.com/office/officeart/2018/2/layout/IconCircleList"/>
    <dgm:cxn modelId="{19620888-3886-4C10-9FCC-2E2EF64B1DD7}" type="presParOf" srcId="{FDA2625B-328E-468C-933F-1B2B84377F07}" destId="{AA1FBC84-4034-4C82-83BD-EDBAB5D8683D}" srcOrd="6" destOrd="0" presId="urn:microsoft.com/office/officeart/2018/2/layout/IconCircleList"/>
    <dgm:cxn modelId="{6FDFF209-9804-4F39-B381-1728959F3741}" type="presParOf" srcId="{AA1FBC84-4034-4C82-83BD-EDBAB5D8683D}" destId="{8DBEA0A5-5776-4E84-9AEB-53F2B378455E}" srcOrd="0" destOrd="0" presId="urn:microsoft.com/office/officeart/2018/2/layout/IconCircleList"/>
    <dgm:cxn modelId="{953B392C-7D1A-421D-8CBF-C0C99390F912}" type="presParOf" srcId="{AA1FBC84-4034-4C82-83BD-EDBAB5D8683D}" destId="{639BD457-EE34-4445-B425-3C59C3479DB4}" srcOrd="1" destOrd="0" presId="urn:microsoft.com/office/officeart/2018/2/layout/IconCircleList"/>
    <dgm:cxn modelId="{92A21E64-B3B1-4D4C-A3B8-9EDAD0827C28}" type="presParOf" srcId="{AA1FBC84-4034-4C82-83BD-EDBAB5D8683D}" destId="{710C62C5-903C-4CAB-8892-BB105AF442B7}" srcOrd="2" destOrd="0" presId="urn:microsoft.com/office/officeart/2018/2/layout/IconCircleList"/>
    <dgm:cxn modelId="{56725ED5-333C-4E2F-B47C-3A5E2FE3CE1C}" type="presParOf" srcId="{AA1FBC84-4034-4C82-83BD-EDBAB5D8683D}" destId="{BF084406-ADDA-4749-8B12-042E82EA3534}"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DEFDFC-F695-409B-973F-75F3CED7AFDD}" type="doc">
      <dgm:prSet loTypeId="urn:microsoft.com/office/officeart/2008/layout/LinedList" loCatId="list" qsTypeId="urn:microsoft.com/office/officeart/2005/8/quickstyle/simple4" qsCatId="simple" csTypeId="urn:microsoft.com/office/officeart/2005/8/colors/accent2_2" csCatId="accent2" phldr="1"/>
      <dgm:spPr/>
      <dgm:t>
        <a:bodyPr/>
        <a:lstStyle/>
        <a:p>
          <a:endParaRPr lang="en-US"/>
        </a:p>
      </dgm:t>
    </dgm:pt>
    <dgm:pt modelId="{C5A90487-217C-4398-84ED-B514F9B9C2C5}">
      <dgm:prSet/>
      <dgm:spPr/>
      <dgm:t>
        <a:bodyPr/>
        <a:lstStyle/>
        <a:p>
          <a:pPr algn="just">
            <a:defRPr cap="all"/>
          </a:pPr>
          <a:r>
            <a:rPr lang="en-US"/>
            <a:t>Harnessing the power of both </a:t>
          </a:r>
          <a:r>
            <a:rPr lang="en-US">
              <a:hlinkClick xmlns:r="http://schemas.openxmlformats.org/officeDocument/2006/relationships" r:id="rId1"/>
            </a:rPr>
            <a:t>CLIP</a:t>
          </a:r>
          <a:r>
            <a:rPr lang="en-US"/>
            <a:t> and </a:t>
          </a:r>
          <a:r>
            <a:rPr lang="en-US">
              <a:hlinkClick xmlns:r="http://schemas.openxmlformats.org/officeDocument/2006/relationships" r:id="rId2"/>
            </a:rPr>
            <a:t>DINOv2</a:t>
          </a:r>
          <a:r>
            <a:rPr lang="en-US"/>
            <a:t> models, we proceeded to extract image embeddings for each image in our dataset. </a:t>
          </a:r>
        </a:p>
      </dgm:t>
    </dgm:pt>
    <dgm:pt modelId="{F3F84EC7-EFE7-47D7-B11D-A7EF2B441A57}" type="parTrans" cxnId="{637B1A6B-C12A-48D1-BEF0-F07934E78591}">
      <dgm:prSet/>
      <dgm:spPr/>
      <dgm:t>
        <a:bodyPr/>
        <a:lstStyle/>
        <a:p>
          <a:endParaRPr lang="en-US"/>
        </a:p>
      </dgm:t>
    </dgm:pt>
    <dgm:pt modelId="{C9257027-C8D0-47AB-BCF8-4D79CC0F82CA}" type="sibTrans" cxnId="{637B1A6B-C12A-48D1-BEF0-F07934E78591}">
      <dgm:prSet/>
      <dgm:spPr/>
      <dgm:t>
        <a:bodyPr/>
        <a:lstStyle/>
        <a:p>
          <a:endParaRPr lang="en-US"/>
        </a:p>
      </dgm:t>
    </dgm:pt>
    <dgm:pt modelId="{5E41EAF1-7C63-4956-ADC4-8E85A66A4977}">
      <dgm:prSet/>
      <dgm:spPr/>
      <dgm:t>
        <a:bodyPr/>
        <a:lstStyle/>
        <a:p>
          <a:pPr algn="just">
            <a:defRPr cap="all"/>
          </a:pPr>
          <a:r>
            <a:rPr lang="en-US"/>
            <a:t>These embeddings were then stored in dedicated vector databases, ensuring efficient retrieval and comparison in subsequent stages</a:t>
          </a:r>
        </a:p>
      </dgm:t>
    </dgm:pt>
    <dgm:pt modelId="{748E4460-7559-457A-9051-1A11DE549E9B}" type="parTrans" cxnId="{C19E1747-23E2-417C-937F-1D4FE5495AA1}">
      <dgm:prSet/>
      <dgm:spPr/>
      <dgm:t>
        <a:bodyPr/>
        <a:lstStyle/>
        <a:p>
          <a:endParaRPr lang="en-US"/>
        </a:p>
      </dgm:t>
    </dgm:pt>
    <dgm:pt modelId="{941BD7BD-163F-43F3-BFDA-1A9340CED0F9}" type="sibTrans" cxnId="{C19E1747-23E2-417C-937F-1D4FE5495AA1}">
      <dgm:prSet/>
      <dgm:spPr/>
      <dgm:t>
        <a:bodyPr/>
        <a:lstStyle/>
        <a:p>
          <a:endParaRPr lang="en-US"/>
        </a:p>
      </dgm:t>
    </dgm:pt>
    <dgm:pt modelId="{4A3A236F-5BDE-4FB3-955C-884A87332A17}" type="pres">
      <dgm:prSet presAssocID="{2BDEFDFC-F695-409B-973F-75F3CED7AFDD}" presName="vert0" presStyleCnt="0">
        <dgm:presLayoutVars>
          <dgm:dir/>
          <dgm:animOne val="branch"/>
          <dgm:animLvl val="lvl"/>
        </dgm:presLayoutVars>
      </dgm:prSet>
      <dgm:spPr/>
    </dgm:pt>
    <dgm:pt modelId="{1615E064-FCC4-486A-A6B5-8B4AE8022240}" type="pres">
      <dgm:prSet presAssocID="{C5A90487-217C-4398-84ED-B514F9B9C2C5}" presName="thickLine" presStyleLbl="alignNode1" presStyleIdx="0" presStyleCnt="2"/>
      <dgm:spPr/>
    </dgm:pt>
    <dgm:pt modelId="{CF16C5BB-B8DD-4D29-9F6B-08759C050EC0}" type="pres">
      <dgm:prSet presAssocID="{C5A90487-217C-4398-84ED-B514F9B9C2C5}" presName="horz1" presStyleCnt="0"/>
      <dgm:spPr/>
    </dgm:pt>
    <dgm:pt modelId="{73AACD25-B86F-440B-825F-02E95AD1DC38}" type="pres">
      <dgm:prSet presAssocID="{C5A90487-217C-4398-84ED-B514F9B9C2C5}" presName="tx1" presStyleLbl="revTx" presStyleIdx="0" presStyleCnt="2"/>
      <dgm:spPr/>
    </dgm:pt>
    <dgm:pt modelId="{22829BFD-E79D-4E02-A077-26FCDB84758D}" type="pres">
      <dgm:prSet presAssocID="{C5A90487-217C-4398-84ED-B514F9B9C2C5}" presName="vert1" presStyleCnt="0"/>
      <dgm:spPr/>
    </dgm:pt>
    <dgm:pt modelId="{CE8950AF-224B-40D4-93D3-AFCA8E77EAA1}" type="pres">
      <dgm:prSet presAssocID="{5E41EAF1-7C63-4956-ADC4-8E85A66A4977}" presName="thickLine" presStyleLbl="alignNode1" presStyleIdx="1" presStyleCnt="2"/>
      <dgm:spPr/>
    </dgm:pt>
    <dgm:pt modelId="{02AF4F0D-C0E9-4EE2-83F3-C95E174DCFDC}" type="pres">
      <dgm:prSet presAssocID="{5E41EAF1-7C63-4956-ADC4-8E85A66A4977}" presName="horz1" presStyleCnt="0"/>
      <dgm:spPr/>
    </dgm:pt>
    <dgm:pt modelId="{73E7F242-3420-4F62-A065-8738FC848716}" type="pres">
      <dgm:prSet presAssocID="{5E41EAF1-7C63-4956-ADC4-8E85A66A4977}" presName="tx1" presStyleLbl="revTx" presStyleIdx="1" presStyleCnt="2"/>
      <dgm:spPr/>
    </dgm:pt>
    <dgm:pt modelId="{10794311-3795-4C5B-B4F5-2C77B88F67DC}" type="pres">
      <dgm:prSet presAssocID="{5E41EAF1-7C63-4956-ADC4-8E85A66A4977}" presName="vert1" presStyleCnt="0"/>
      <dgm:spPr/>
    </dgm:pt>
  </dgm:ptLst>
  <dgm:cxnLst>
    <dgm:cxn modelId="{AB1ED808-454F-4AE7-9BF3-9FC824931DE1}" type="presOf" srcId="{2BDEFDFC-F695-409B-973F-75F3CED7AFDD}" destId="{4A3A236F-5BDE-4FB3-955C-884A87332A17}" srcOrd="0" destOrd="0" presId="urn:microsoft.com/office/officeart/2008/layout/LinedList"/>
    <dgm:cxn modelId="{4375FE41-98F9-40F0-9F2E-18575A701655}" type="presOf" srcId="{5E41EAF1-7C63-4956-ADC4-8E85A66A4977}" destId="{73E7F242-3420-4F62-A065-8738FC848716}" srcOrd="0" destOrd="0" presId="urn:microsoft.com/office/officeart/2008/layout/LinedList"/>
    <dgm:cxn modelId="{C19E1747-23E2-417C-937F-1D4FE5495AA1}" srcId="{2BDEFDFC-F695-409B-973F-75F3CED7AFDD}" destId="{5E41EAF1-7C63-4956-ADC4-8E85A66A4977}" srcOrd="1" destOrd="0" parTransId="{748E4460-7559-457A-9051-1A11DE549E9B}" sibTransId="{941BD7BD-163F-43F3-BFDA-1A9340CED0F9}"/>
    <dgm:cxn modelId="{CE7F7167-9BE2-4414-B8EC-8FB0F8B6F389}" type="presOf" srcId="{C5A90487-217C-4398-84ED-B514F9B9C2C5}" destId="{73AACD25-B86F-440B-825F-02E95AD1DC38}" srcOrd="0" destOrd="0" presId="urn:microsoft.com/office/officeart/2008/layout/LinedList"/>
    <dgm:cxn modelId="{637B1A6B-C12A-48D1-BEF0-F07934E78591}" srcId="{2BDEFDFC-F695-409B-973F-75F3CED7AFDD}" destId="{C5A90487-217C-4398-84ED-B514F9B9C2C5}" srcOrd="0" destOrd="0" parTransId="{F3F84EC7-EFE7-47D7-B11D-A7EF2B441A57}" sibTransId="{C9257027-C8D0-47AB-BCF8-4D79CC0F82CA}"/>
    <dgm:cxn modelId="{B819F338-F049-46D9-B47C-E6485FF9AB9D}" type="presParOf" srcId="{4A3A236F-5BDE-4FB3-955C-884A87332A17}" destId="{1615E064-FCC4-486A-A6B5-8B4AE8022240}" srcOrd="0" destOrd="0" presId="urn:microsoft.com/office/officeart/2008/layout/LinedList"/>
    <dgm:cxn modelId="{A436AFBC-F49A-4CB9-9CD9-B838FD3826FF}" type="presParOf" srcId="{4A3A236F-5BDE-4FB3-955C-884A87332A17}" destId="{CF16C5BB-B8DD-4D29-9F6B-08759C050EC0}" srcOrd="1" destOrd="0" presId="urn:microsoft.com/office/officeart/2008/layout/LinedList"/>
    <dgm:cxn modelId="{04DABFB8-4095-49B5-8D3A-DA3661FDD453}" type="presParOf" srcId="{CF16C5BB-B8DD-4D29-9F6B-08759C050EC0}" destId="{73AACD25-B86F-440B-825F-02E95AD1DC38}" srcOrd="0" destOrd="0" presId="urn:microsoft.com/office/officeart/2008/layout/LinedList"/>
    <dgm:cxn modelId="{ABE13060-BA29-407C-ABB2-00F74BFCB4F9}" type="presParOf" srcId="{CF16C5BB-B8DD-4D29-9F6B-08759C050EC0}" destId="{22829BFD-E79D-4E02-A077-26FCDB84758D}" srcOrd="1" destOrd="0" presId="urn:microsoft.com/office/officeart/2008/layout/LinedList"/>
    <dgm:cxn modelId="{54201DB8-68D2-47BC-A347-C3C54F8CADE0}" type="presParOf" srcId="{4A3A236F-5BDE-4FB3-955C-884A87332A17}" destId="{CE8950AF-224B-40D4-93D3-AFCA8E77EAA1}" srcOrd="2" destOrd="0" presId="urn:microsoft.com/office/officeart/2008/layout/LinedList"/>
    <dgm:cxn modelId="{1AFF8EE9-6458-4121-A306-2CC9BFA40012}" type="presParOf" srcId="{4A3A236F-5BDE-4FB3-955C-884A87332A17}" destId="{02AF4F0D-C0E9-4EE2-83F3-C95E174DCFDC}" srcOrd="3" destOrd="0" presId="urn:microsoft.com/office/officeart/2008/layout/LinedList"/>
    <dgm:cxn modelId="{004E6CCE-F7A9-405D-8C43-253C9B3C8F78}" type="presParOf" srcId="{02AF4F0D-C0E9-4EE2-83F3-C95E174DCFDC}" destId="{73E7F242-3420-4F62-A065-8738FC848716}" srcOrd="0" destOrd="0" presId="urn:microsoft.com/office/officeart/2008/layout/LinedList"/>
    <dgm:cxn modelId="{36A5641F-14FD-4354-BEC1-AD0C2318D09B}" type="presParOf" srcId="{02AF4F0D-C0E9-4EE2-83F3-C95E174DCFDC}" destId="{10794311-3795-4C5B-B4F5-2C77B88F67D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FCAC971-82C2-43A8-A4B6-FDBA2557F892}"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E5F0D84E-F7CA-4EE0-8A0E-712FC25ACE5A}">
      <dgm:prSet/>
      <dgm:spPr/>
      <dgm:t>
        <a:bodyPr/>
        <a:lstStyle/>
        <a:p>
          <a:pPr>
            <a:lnSpc>
              <a:spcPct val="100000"/>
            </a:lnSpc>
          </a:pPr>
          <a:r>
            <a:rPr lang="en-US"/>
            <a:t>Utilized mathematical techniques such as L2-similarity computations initially.</a:t>
          </a:r>
        </a:p>
      </dgm:t>
    </dgm:pt>
    <dgm:pt modelId="{996FD0DC-A6D1-4BB0-B404-19F17C42FCFE}" type="parTrans" cxnId="{F2561BDE-079D-463D-8D20-824ED1D933F9}">
      <dgm:prSet/>
      <dgm:spPr/>
      <dgm:t>
        <a:bodyPr/>
        <a:lstStyle/>
        <a:p>
          <a:endParaRPr lang="en-US"/>
        </a:p>
      </dgm:t>
    </dgm:pt>
    <dgm:pt modelId="{1E3B6863-FF17-4E50-867A-4B9817603835}" type="sibTrans" cxnId="{F2561BDE-079D-463D-8D20-824ED1D933F9}">
      <dgm:prSet/>
      <dgm:spPr/>
      <dgm:t>
        <a:bodyPr/>
        <a:lstStyle/>
        <a:p>
          <a:pPr>
            <a:lnSpc>
              <a:spcPct val="100000"/>
            </a:lnSpc>
          </a:pPr>
          <a:endParaRPr lang="en-US"/>
        </a:p>
      </dgm:t>
    </dgm:pt>
    <dgm:pt modelId="{78BA4830-C0AD-4E0F-8412-A9658C465DD9}">
      <dgm:prSet/>
      <dgm:spPr/>
      <dgm:t>
        <a:bodyPr/>
        <a:lstStyle/>
        <a:p>
          <a:pPr algn="just">
            <a:lnSpc>
              <a:spcPct val="100000"/>
            </a:lnSpc>
          </a:pPr>
          <a:r>
            <a:rPr lang="en-US"/>
            <a:t>Retrieved the top 10 most similar images based on the embeddings generated by CLIP and DINOv2, respectively</a:t>
          </a:r>
        </a:p>
      </dgm:t>
    </dgm:pt>
    <dgm:pt modelId="{234DAD75-0EE3-4923-A3CC-98167E484F60}" type="parTrans" cxnId="{6906E5F4-8089-42BE-A773-8E6A8EA7015B}">
      <dgm:prSet/>
      <dgm:spPr/>
      <dgm:t>
        <a:bodyPr/>
        <a:lstStyle/>
        <a:p>
          <a:endParaRPr lang="en-US"/>
        </a:p>
      </dgm:t>
    </dgm:pt>
    <dgm:pt modelId="{1681ACE3-D9C1-44EA-9787-5A9C360FB910}" type="sibTrans" cxnId="{6906E5F4-8089-42BE-A773-8E6A8EA7015B}">
      <dgm:prSet/>
      <dgm:spPr/>
      <dgm:t>
        <a:bodyPr/>
        <a:lstStyle/>
        <a:p>
          <a:pPr>
            <a:lnSpc>
              <a:spcPct val="100000"/>
            </a:lnSpc>
          </a:pPr>
          <a:endParaRPr lang="en-US"/>
        </a:p>
      </dgm:t>
    </dgm:pt>
    <dgm:pt modelId="{B3E4F8ED-3B74-401C-AB2A-0BC3482CE5F2}">
      <dgm:prSet/>
      <dgm:spPr/>
      <dgm:t>
        <a:bodyPr/>
        <a:lstStyle/>
        <a:p>
          <a:pPr algn="just">
            <a:lnSpc>
              <a:spcPct val="100000"/>
            </a:lnSpc>
          </a:pPr>
          <a:r>
            <a:rPr lang="en-US"/>
            <a:t>Pinpointed "failure" cases where the models exhibited differing similarity assessments.</a:t>
          </a:r>
        </a:p>
      </dgm:t>
    </dgm:pt>
    <dgm:pt modelId="{00D5B44D-F61D-4D49-B7E8-0D68CC560945}" type="parTrans" cxnId="{EAD22BAC-A361-4964-9126-E99F438E1ACA}">
      <dgm:prSet/>
      <dgm:spPr/>
      <dgm:t>
        <a:bodyPr/>
        <a:lstStyle/>
        <a:p>
          <a:endParaRPr lang="en-US"/>
        </a:p>
      </dgm:t>
    </dgm:pt>
    <dgm:pt modelId="{8A9E4094-4FC8-432F-9B18-B8CD34CB2097}" type="sibTrans" cxnId="{EAD22BAC-A361-4964-9126-E99F438E1ACA}">
      <dgm:prSet/>
      <dgm:spPr/>
      <dgm:t>
        <a:bodyPr/>
        <a:lstStyle/>
        <a:p>
          <a:pPr>
            <a:lnSpc>
              <a:spcPct val="100000"/>
            </a:lnSpc>
          </a:pPr>
          <a:endParaRPr lang="en-US"/>
        </a:p>
      </dgm:t>
    </dgm:pt>
    <dgm:pt modelId="{A33EA9B7-F69D-4653-ADD5-9BECD3BA99D2}">
      <dgm:prSet/>
      <dgm:spPr/>
      <dgm:t>
        <a:bodyPr/>
        <a:lstStyle/>
        <a:p>
          <a:pPr algn="just">
            <a:lnSpc>
              <a:spcPct val="100000"/>
            </a:lnSpc>
          </a:pPr>
          <a:r>
            <a:rPr lang="en-US"/>
            <a:t>Transitioned to using cosine similarity instead of L2 based on findings from various research papers, as it was deemed more accurate.</a:t>
          </a:r>
        </a:p>
      </dgm:t>
    </dgm:pt>
    <dgm:pt modelId="{755700FD-3391-4150-ABAD-3F5E4641B561}" type="parTrans" cxnId="{ACB7AD27-0B9F-4FB4-B752-D7D55A639E7F}">
      <dgm:prSet/>
      <dgm:spPr/>
      <dgm:t>
        <a:bodyPr/>
        <a:lstStyle/>
        <a:p>
          <a:endParaRPr lang="en-US"/>
        </a:p>
      </dgm:t>
    </dgm:pt>
    <dgm:pt modelId="{87E0378D-FFE8-4363-BFA1-835E5BFEC6EC}" type="sibTrans" cxnId="{ACB7AD27-0B9F-4FB4-B752-D7D55A639E7F}">
      <dgm:prSet/>
      <dgm:spPr/>
      <dgm:t>
        <a:bodyPr/>
        <a:lstStyle/>
        <a:p>
          <a:endParaRPr lang="en-US"/>
        </a:p>
      </dgm:t>
    </dgm:pt>
    <dgm:pt modelId="{70120D8F-EF3C-4CB7-9892-6CFAF5BF1008}" type="pres">
      <dgm:prSet presAssocID="{DFCAC971-82C2-43A8-A4B6-FDBA2557F892}" presName="root" presStyleCnt="0">
        <dgm:presLayoutVars>
          <dgm:dir/>
          <dgm:resizeHandles val="exact"/>
        </dgm:presLayoutVars>
      </dgm:prSet>
      <dgm:spPr/>
    </dgm:pt>
    <dgm:pt modelId="{7F1AB131-60FA-432B-B048-612F64229E6D}" type="pres">
      <dgm:prSet presAssocID="{DFCAC971-82C2-43A8-A4B6-FDBA2557F892}" presName="container" presStyleCnt="0">
        <dgm:presLayoutVars>
          <dgm:dir/>
          <dgm:resizeHandles val="exact"/>
        </dgm:presLayoutVars>
      </dgm:prSet>
      <dgm:spPr/>
    </dgm:pt>
    <dgm:pt modelId="{6AF504BA-09AF-4FCB-B6F7-FDD428BEBA47}" type="pres">
      <dgm:prSet presAssocID="{E5F0D84E-F7CA-4EE0-8A0E-712FC25ACE5A}" presName="compNode" presStyleCnt="0"/>
      <dgm:spPr/>
    </dgm:pt>
    <dgm:pt modelId="{3867513F-6877-4B76-8D67-FC1714DD1954}" type="pres">
      <dgm:prSet presAssocID="{E5F0D84E-F7CA-4EE0-8A0E-712FC25ACE5A}" presName="iconBgRect" presStyleLbl="bgShp" presStyleIdx="0" presStyleCnt="4"/>
      <dgm:spPr/>
    </dgm:pt>
    <dgm:pt modelId="{47748A65-14B6-4C06-8EB6-C7322F7AC65A}" type="pres">
      <dgm:prSet presAssocID="{E5F0D84E-F7CA-4EE0-8A0E-712FC25ACE5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ight Bulb and Gear"/>
        </a:ext>
      </dgm:extLst>
    </dgm:pt>
    <dgm:pt modelId="{1981DF6D-D2A8-4E6D-B0D6-99F34589B69C}" type="pres">
      <dgm:prSet presAssocID="{E5F0D84E-F7CA-4EE0-8A0E-712FC25ACE5A}" presName="spaceRect" presStyleCnt="0"/>
      <dgm:spPr/>
    </dgm:pt>
    <dgm:pt modelId="{CFD48FB6-4254-42AC-926B-F90F8DA99F92}" type="pres">
      <dgm:prSet presAssocID="{E5F0D84E-F7CA-4EE0-8A0E-712FC25ACE5A}" presName="textRect" presStyleLbl="revTx" presStyleIdx="0" presStyleCnt="4">
        <dgm:presLayoutVars>
          <dgm:chMax val="1"/>
          <dgm:chPref val="1"/>
        </dgm:presLayoutVars>
      </dgm:prSet>
      <dgm:spPr/>
    </dgm:pt>
    <dgm:pt modelId="{F0ECD635-AA79-4AC7-A422-7F2E286C449F}" type="pres">
      <dgm:prSet presAssocID="{1E3B6863-FF17-4E50-867A-4B9817603835}" presName="sibTrans" presStyleLbl="sibTrans2D1" presStyleIdx="0" presStyleCnt="0"/>
      <dgm:spPr/>
    </dgm:pt>
    <dgm:pt modelId="{D4A02018-4032-44CA-B5DC-1876CD1FCDE2}" type="pres">
      <dgm:prSet presAssocID="{78BA4830-C0AD-4E0F-8412-A9658C465DD9}" presName="compNode" presStyleCnt="0"/>
      <dgm:spPr/>
    </dgm:pt>
    <dgm:pt modelId="{7154D9E4-5C95-437E-92A1-C5FA9A4D128B}" type="pres">
      <dgm:prSet presAssocID="{78BA4830-C0AD-4E0F-8412-A9658C465DD9}" presName="iconBgRect" presStyleLbl="bgShp" presStyleIdx="1" presStyleCnt="4"/>
      <dgm:spPr/>
    </dgm:pt>
    <dgm:pt modelId="{D71F9780-ACD0-4D9F-BC2F-38D2ED2A05BD}" type="pres">
      <dgm:prSet presAssocID="{78BA4830-C0AD-4E0F-8412-A9658C465DD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Image"/>
        </a:ext>
      </dgm:extLst>
    </dgm:pt>
    <dgm:pt modelId="{6649A1BB-7D76-4E02-9B64-193F778ED265}" type="pres">
      <dgm:prSet presAssocID="{78BA4830-C0AD-4E0F-8412-A9658C465DD9}" presName="spaceRect" presStyleCnt="0"/>
      <dgm:spPr/>
    </dgm:pt>
    <dgm:pt modelId="{C4D20FBE-B125-48D0-B68E-622061FDF59B}" type="pres">
      <dgm:prSet presAssocID="{78BA4830-C0AD-4E0F-8412-A9658C465DD9}" presName="textRect" presStyleLbl="revTx" presStyleIdx="1" presStyleCnt="4">
        <dgm:presLayoutVars>
          <dgm:chMax val="1"/>
          <dgm:chPref val="1"/>
        </dgm:presLayoutVars>
      </dgm:prSet>
      <dgm:spPr/>
    </dgm:pt>
    <dgm:pt modelId="{2528E7BE-F1EF-4F31-89EF-622B94EDC075}" type="pres">
      <dgm:prSet presAssocID="{1681ACE3-D9C1-44EA-9787-5A9C360FB910}" presName="sibTrans" presStyleLbl="sibTrans2D1" presStyleIdx="0" presStyleCnt="0"/>
      <dgm:spPr/>
    </dgm:pt>
    <dgm:pt modelId="{0238F6B0-71B1-4A73-8725-2BDE03C7B5AA}" type="pres">
      <dgm:prSet presAssocID="{B3E4F8ED-3B74-401C-AB2A-0BC3482CE5F2}" presName="compNode" presStyleCnt="0"/>
      <dgm:spPr/>
    </dgm:pt>
    <dgm:pt modelId="{54FAB660-DCAC-40CF-9E50-2059405FD6DC}" type="pres">
      <dgm:prSet presAssocID="{B3E4F8ED-3B74-401C-AB2A-0BC3482CE5F2}" presName="iconBgRect" presStyleLbl="bgShp" presStyleIdx="2" presStyleCnt="4"/>
      <dgm:spPr/>
    </dgm:pt>
    <dgm:pt modelId="{51685FB1-6C8B-4A16-BC89-D8BBC5D88C0E}" type="pres">
      <dgm:prSet presAssocID="{B3E4F8ED-3B74-401C-AB2A-0BC3482CE5F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ightning"/>
        </a:ext>
      </dgm:extLst>
    </dgm:pt>
    <dgm:pt modelId="{8051D754-99A6-4F21-8081-A569DD0BD173}" type="pres">
      <dgm:prSet presAssocID="{B3E4F8ED-3B74-401C-AB2A-0BC3482CE5F2}" presName="spaceRect" presStyleCnt="0"/>
      <dgm:spPr/>
    </dgm:pt>
    <dgm:pt modelId="{8C746DB2-02C2-442F-9B8A-468B369FF93D}" type="pres">
      <dgm:prSet presAssocID="{B3E4F8ED-3B74-401C-AB2A-0BC3482CE5F2}" presName="textRect" presStyleLbl="revTx" presStyleIdx="2" presStyleCnt="4">
        <dgm:presLayoutVars>
          <dgm:chMax val="1"/>
          <dgm:chPref val="1"/>
        </dgm:presLayoutVars>
      </dgm:prSet>
      <dgm:spPr/>
    </dgm:pt>
    <dgm:pt modelId="{AC39A724-1A55-4DEF-95CC-A09E0F4FECA5}" type="pres">
      <dgm:prSet presAssocID="{8A9E4094-4FC8-432F-9B18-B8CD34CB2097}" presName="sibTrans" presStyleLbl="sibTrans2D1" presStyleIdx="0" presStyleCnt="0"/>
      <dgm:spPr/>
    </dgm:pt>
    <dgm:pt modelId="{807693D3-BDFD-4E7B-9F5F-49A1E6EE2EE9}" type="pres">
      <dgm:prSet presAssocID="{A33EA9B7-F69D-4653-ADD5-9BECD3BA99D2}" presName="compNode" presStyleCnt="0"/>
      <dgm:spPr/>
    </dgm:pt>
    <dgm:pt modelId="{38FB3161-889A-42AE-9E7A-6A40B106A664}" type="pres">
      <dgm:prSet presAssocID="{A33EA9B7-F69D-4653-ADD5-9BECD3BA99D2}" presName="iconBgRect" presStyleLbl="bgShp" presStyleIdx="3" presStyleCnt="4"/>
      <dgm:spPr/>
    </dgm:pt>
    <dgm:pt modelId="{1D862563-2101-4C72-9A59-E10FCE490B0E}" type="pres">
      <dgm:prSet presAssocID="{A33EA9B7-F69D-4653-ADD5-9BECD3BA99D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esentation with Checklist"/>
        </a:ext>
      </dgm:extLst>
    </dgm:pt>
    <dgm:pt modelId="{762E1147-8779-4106-B3CB-8A297B49EEED}" type="pres">
      <dgm:prSet presAssocID="{A33EA9B7-F69D-4653-ADD5-9BECD3BA99D2}" presName="spaceRect" presStyleCnt="0"/>
      <dgm:spPr/>
    </dgm:pt>
    <dgm:pt modelId="{B2ED7761-55B1-40E5-9F66-8BFF927D1C9E}" type="pres">
      <dgm:prSet presAssocID="{A33EA9B7-F69D-4653-ADD5-9BECD3BA99D2}" presName="textRect" presStyleLbl="revTx" presStyleIdx="3" presStyleCnt="4">
        <dgm:presLayoutVars>
          <dgm:chMax val="1"/>
          <dgm:chPref val="1"/>
        </dgm:presLayoutVars>
      </dgm:prSet>
      <dgm:spPr/>
    </dgm:pt>
  </dgm:ptLst>
  <dgm:cxnLst>
    <dgm:cxn modelId="{4A179406-8112-41D8-9D81-68672DF1F135}" type="presOf" srcId="{1681ACE3-D9C1-44EA-9787-5A9C360FB910}" destId="{2528E7BE-F1EF-4F31-89EF-622B94EDC075}" srcOrd="0" destOrd="0" presId="urn:microsoft.com/office/officeart/2018/2/layout/IconCircleList"/>
    <dgm:cxn modelId="{ACB7AD27-0B9F-4FB4-B752-D7D55A639E7F}" srcId="{DFCAC971-82C2-43A8-A4B6-FDBA2557F892}" destId="{A33EA9B7-F69D-4653-ADD5-9BECD3BA99D2}" srcOrd="3" destOrd="0" parTransId="{755700FD-3391-4150-ABAD-3F5E4641B561}" sibTransId="{87E0378D-FFE8-4363-BFA1-835E5BFEC6EC}"/>
    <dgm:cxn modelId="{73AFEA61-529E-4FB6-980E-2C882E652D98}" type="presOf" srcId="{B3E4F8ED-3B74-401C-AB2A-0BC3482CE5F2}" destId="{8C746DB2-02C2-442F-9B8A-468B369FF93D}" srcOrd="0" destOrd="0" presId="urn:microsoft.com/office/officeart/2018/2/layout/IconCircleList"/>
    <dgm:cxn modelId="{ACC8044D-94EB-40E2-B0EB-49191B38AF6B}" type="presOf" srcId="{1E3B6863-FF17-4E50-867A-4B9817603835}" destId="{F0ECD635-AA79-4AC7-A422-7F2E286C449F}" srcOrd="0" destOrd="0" presId="urn:microsoft.com/office/officeart/2018/2/layout/IconCircleList"/>
    <dgm:cxn modelId="{67F6997C-6DB6-4CC7-931E-B922817677F6}" type="presOf" srcId="{DFCAC971-82C2-43A8-A4B6-FDBA2557F892}" destId="{70120D8F-EF3C-4CB7-9892-6CFAF5BF1008}" srcOrd="0" destOrd="0" presId="urn:microsoft.com/office/officeart/2018/2/layout/IconCircleList"/>
    <dgm:cxn modelId="{A0096B82-8A56-4973-BE2F-0378B94FEE0A}" type="presOf" srcId="{E5F0D84E-F7CA-4EE0-8A0E-712FC25ACE5A}" destId="{CFD48FB6-4254-42AC-926B-F90F8DA99F92}" srcOrd="0" destOrd="0" presId="urn:microsoft.com/office/officeart/2018/2/layout/IconCircleList"/>
    <dgm:cxn modelId="{129A8B8C-FE33-42A8-8FCE-A6B1E0DC3DB8}" type="presOf" srcId="{A33EA9B7-F69D-4653-ADD5-9BECD3BA99D2}" destId="{B2ED7761-55B1-40E5-9F66-8BFF927D1C9E}" srcOrd="0" destOrd="0" presId="urn:microsoft.com/office/officeart/2018/2/layout/IconCircleList"/>
    <dgm:cxn modelId="{EAD22BAC-A361-4964-9126-E99F438E1ACA}" srcId="{DFCAC971-82C2-43A8-A4B6-FDBA2557F892}" destId="{B3E4F8ED-3B74-401C-AB2A-0BC3482CE5F2}" srcOrd="2" destOrd="0" parTransId="{00D5B44D-F61D-4D49-B7E8-0D68CC560945}" sibTransId="{8A9E4094-4FC8-432F-9B18-B8CD34CB2097}"/>
    <dgm:cxn modelId="{A04FB8D9-F78D-494B-A2BC-B4269F11564B}" type="presOf" srcId="{8A9E4094-4FC8-432F-9B18-B8CD34CB2097}" destId="{AC39A724-1A55-4DEF-95CC-A09E0F4FECA5}" srcOrd="0" destOrd="0" presId="urn:microsoft.com/office/officeart/2018/2/layout/IconCircleList"/>
    <dgm:cxn modelId="{F2561BDE-079D-463D-8D20-824ED1D933F9}" srcId="{DFCAC971-82C2-43A8-A4B6-FDBA2557F892}" destId="{E5F0D84E-F7CA-4EE0-8A0E-712FC25ACE5A}" srcOrd="0" destOrd="0" parTransId="{996FD0DC-A6D1-4BB0-B404-19F17C42FCFE}" sibTransId="{1E3B6863-FF17-4E50-867A-4B9817603835}"/>
    <dgm:cxn modelId="{6906E5F4-8089-42BE-A773-8E6A8EA7015B}" srcId="{DFCAC971-82C2-43A8-A4B6-FDBA2557F892}" destId="{78BA4830-C0AD-4E0F-8412-A9658C465DD9}" srcOrd="1" destOrd="0" parTransId="{234DAD75-0EE3-4923-A3CC-98167E484F60}" sibTransId="{1681ACE3-D9C1-44EA-9787-5A9C360FB910}"/>
    <dgm:cxn modelId="{7507D3F9-72F9-421F-9CCC-A96325AA01BE}" type="presOf" srcId="{78BA4830-C0AD-4E0F-8412-A9658C465DD9}" destId="{C4D20FBE-B125-48D0-B68E-622061FDF59B}" srcOrd="0" destOrd="0" presId="urn:microsoft.com/office/officeart/2018/2/layout/IconCircleList"/>
    <dgm:cxn modelId="{EC240B7E-A215-45DC-8BEA-7AEE55494F1A}" type="presParOf" srcId="{70120D8F-EF3C-4CB7-9892-6CFAF5BF1008}" destId="{7F1AB131-60FA-432B-B048-612F64229E6D}" srcOrd="0" destOrd="0" presId="urn:microsoft.com/office/officeart/2018/2/layout/IconCircleList"/>
    <dgm:cxn modelId="{5F9DAFBD-57A0-44A2-893C-77BB0C77895E}" type="presParOf" srcId="{7F1AB131-60FA-432B-B048-612F64229E6D}" destId="{6AF504BA-09AF-4FCB-B6F7-FDD428BEBA47}" srcOrd="0" destOrd="0" presId="urn:microsoft.com/office/officeart/2018/2/layout/IconCircleList"/>
    <dgm:cxn modelId="{0D67E16A-EE04-40D4-A21E-7F13B5DB7005}" type="presParOf" srcId="{6AF504BA-09AF-4FCB-B6F7-FDD428BEBA47}" destId="{3867513F-6877-4B76-8D67-FC1714DD1954}" srcOrd="0" destOrd="0" presId="urn:microsoft.com/office/officeart/2018/2/layout/IconCircleList"/>
    <dgm:cxn modelId="{7CE5857A-8C3C-42F9-B6B0-93C4E97B3F2F}" type="presParOf" srcId="{6AF504BA-09AF-4FCB-B6F7-FDD428BEBA47}" destId="{47748A65-14B6-4C06-8EB6-C7322F7AC65A}" srcOrd="1" destOrd="0" presId="urn:microsoft.com/office/officeart/2018/2/layout/IconCircleList"/>
    <dgm:cxn modelId="{B7FE91F7-54A2-4451-BB87-1440F5B36A57}" type="presParOf" srcId="{6AF504BA-09AF-4FCB-B6F7-FDD428BEBA47}" destId="{1981DF6D-D2A8-4E6D-B0D6-99F34589B69C}" srcOrd="2" destOrd="0" presId="urn:microsoft.com/office/officeart/2018/2/layout/IconCircleList"/>
    <dgm:cxn modelId="{49F65BC7-9743-4704-8DCB-EE66B01B3E6B}" type="presParOf" srcId="{6AF504BA-09AF-4FCB-B6F7-FDD428BEBA47}" destId="{CFD48FB6-4254-42AC-926B-F90F8DA99F92}" srcOrd="3" destOrd="0" presId="urn:microsoft.com/office/officeart/2018/2/layout/IconCircleList"/>
    <dgm:cxn modelId="{BE1E81EA-E412-4355-81DA-BAEA9122636B}" type="presParOf" srcId="{7F1AB131-60FA-432B-B048-612F64229E6D}" destId="{F0ECD635-AA79-4AC7-A422-7F2E286C449F}" srcOrd="1" destOrd="0" presId="urn:microsoft.com/office/officeart/2018/2/layout/IconCircleList"/>
    <dgm:cxn modelId="{1E4DA8E3-E17B-4F70-A193-2199C1FE2F7C}" type="presParOf" srcId="{7F1AB131-60FA-432B-B048-612F64229E6D}" destId="{D4A02018-4032-44CA-B5DC-1876CD1FCDE2}" srcOrd="2" destOrd="0" presId="urn:microsoft.com/office/officeart/2018/2/layout/IconCircleList"/>
    <dgm:cxn modelId="{3BF2A409-AA39-426F-82D4-2014A5E54D5D}" type="presParOf" srcId="{D4A02018-4032-44CA-B5DC-1876CD1FCDE2}" destId="{7154D9E4-5C95-437E-92A1-C5FA9A4D128B}" srcOrd="0" destOrd="0" presId="urn:microsoft.com/office/officeart/2018/2/layout/IconCircleList"/>
    <dgm:cxn modelId="{FAE12A78-0386-4243-AAF3-F6DD5DE20F32}" type="presParOf" srcId="{D4A02018-4032-44CA-B5DC-1876CD1FCDE2}" destId="{D71F9780-ACD0-4D9F-BC2F-38D2ED2A05BD}" srcOrd="1" destOrd="0" presId="urn:microsoft.com/office/officeart/2018/2/layout/IconCircleList"/>
    <dgm:cxn modelId="{D14F539D-ECCE-4407-BE36-1543E7149A5D}" type="presParOf" srcId="{D4A02018-4032-44CA-B5DC-1876CD1FCDE2}" destId="{6649A1BB-7D76-4E02-9B64-193F778ED265}" srcOrd="2" destOrd="0" presId="urn:microsoft.com/office/officeart/2018/2/layout/IconCircleList"/>
    <dgm:cxn modelId="{E08D922C-A047-4845-9663-4CC6BC5D6D96}" type="presParOf" srcId="{D4A02018-4032-44CA-B5DC-1876CD1FCDE2}" destId="{C4D20FBE-B125-48D0-B68E-622061FDF59B}" srcOrd="3" destOrd="0" presId="urn:microsoft.com/office/officeart/2018/2/layout/IconCircleList"/>
    <dgm:cxn modelId="{66356F1F-E0E6-4CA6-B960-03DD72BCE515}" type="presParOf" srcId="{7F1AB131-60FA-432B-B048-612F64229E6D}" destId="{2528E7BE-F1EF-4F31-89EF-622B94EDC075}" srcOrd="3" destOrd="0" presId="urn:microsoft.com/office/officeart/2018/2/layout/IconCircleList"/>
    <dgm:cxn modelId="{C3394CEF-6EC5-4A46-9A49-ADA79E20382A}" type="presParOf" srcId="{7F1AB131-60FA-432B-B048-612F64229E6D}" destId="{0238F6B0-71B1-4A73-8725-2BDE03C7B5AA}" srcOrd="4" destOrd="0" presId="urn:microsoft.com/office/officeart/2018/2/layout/IconCircleList"/>
    <dgm:cxn modelId="{09FCBF1F-3BD0-4193-A1EE-BEE17E7B616E}" type="presParOf" srcId="{0238F6B0-71B1-4A73-8725-2BDE03C7B5AA}" destId="{54FAB660-DCAC-40CF-9E50-2059405FD6DC}" srcOrd="0" destOrd="0" presId="urn:microsoft.com/office/officeart/2018/2/layout/IconCircleList"/>
    <dgm:cxn modelId="{38596A3C-7886-4A11-9E47-E4D688A8FF4F}" type="presParOf" srcId="{0238F6B0-71B1-4A73-8725-2BDE03C7B5AA}" destId="{51685FB1-6C8B-4A16-BC89-D8BBC5D88C0E}" srcOrd="1" destOrd="0" presId="urn:microsoft.com/office/officeart/2018/2/layout/IconCircleList"/>
    <dgm:cxn modelId="{AB2A099D-C8BD-4094-8A51-1DE2026007B3}" type="presParOf" srcId="{0238F6B0-71B1-4A73-8725-2BDE03C7B5AA}" destId="{8051D754-99A6-4F21-8081-A569DD0BD173}" srcOrd="2" destOrd="0" presId="urn:microsoft.com/office/officeart/2018/2/layout/IconCircleList"/>
    <dgm:cxn modelId="{64486104-E196-460E-8FFE-C1AAC23A0481}" type="presParOf" srcId="{0238F6B0-71B1-4A73-8725-2BDE03C7B5AA}" destId="{8C746DB2-02C2-442F-9B8A-468B369FF93D}" srcOrd="3" destOrd="0" presId="urn:microsoft.com/office/officeart/2018/2/layout/IconCircleList"/>
    <dgm:cxn modelId="{1AD4810B-06A9-401F-91E8-38B460E138FF}" type="presParOf" srcId="{7F1AB131-60FA-432B-B048-612F64229E6D}" destId="{AC39A724-1A55-4DEF-95CC-A09E0F4FECA5}" srcOrd="5" destOrd="0" presId="urn:microsoft.com/office/officeart/2018/2/layout/IconCircleList"/>
    <dgm:cxn modelId="{81FDE6FE-3698-47BD-9047-8F072DE29CCA}" type="presParOf" srcId="{7F1AB131-60FA-432B-B048-612F64229E6D}" destId="{807693D3-BDFD-4E7B-9F5F-49A1E6EE2EE9}" srcOrd="6" destOrd="0" presId="urn:microsoft.com/office/officeart/2018/2/layout/IconCircleList"/>
    <dgm:cxn modelId="{C9282E66-FAB8-487E-9126-84F3EED426AC}" type="presParOf" srcId="{807693D3-BDFD-4E7B-9F5F-49A1E6EE2EE9}" destId="{38FB3161-889A-42AE-9E7A-6A40B106A664}" srcOrd="0" destOrd="0" presId="urn:microsoft.com/office/officeart/2018/2/layout/IconCircleList"/>
    <dgm:cxn modelId="{91923009-C089-48E5-953D-7C6198891741}" type="presParOf" srcId="{807693D3-BDFD-4E7B-9F5F-49A1E6EE2EE9}" destId="{1D862563-2101-4C72-9A59-E10FCE490B0E}" srcOrd="1" destOrd="0" presId="urn:microsoft.com/office/officeart/2018/2/layout/IconCircleList"/>
    <dgm:cxn modelId="{B628DEDF-08FA-499E-839D-EC6F8FB4783A}" type="presParOf" srcId="{807693D3-BDFD-4E7B-9F5F-49A1E6EE2EE9}" destId="{762E1147-8779-4106-B3CB-8A297B49EEED}" srcOrd="2" destOrd="0" presId="urn:microsoft.com/office/officeart/2018/2/layout/IconCircleList"/>
    <dgm:cxn modelId="{9B767C7D-6CFA-4CF5-8F3D-8FAA86EFA552}" type="presParOf" srcId="{807693D3-BDFD-4E7B-9F5F-49A1E6EE2EE9}" destId="{B2ED7761-55B1-40E5-9F66-8BFF927D1C9E}"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C954818-149C-4E9D-9660-7FDADA1AAC93}"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54ADA586-3FFC-4BAC-8E41-083AD44A049A}">
      <dgm:prSet/>
      <dgm:spPr/>
      <dgm:t>
        <a:bodyPr/>
        <a:lstStyle/>
        <a:p>
          <a:pPr algn="just"/>
          <a:r>
            <a:rPr lang="en-US"/>
            <a:t>Given our interest in understanding the robustness of the CLIP image model, we propose to explore the impact of image transformations on the model's predicted captions. </a:t>
          </a:r>
        </a:p>
      </dgm:t>
    </dgm:pt>
    <dgm:pt modelId="{533AF7F5-31E1-4B37-9ED1-31F1C8F2FE1D}" type="parTrans" cxnId="{59A50223-C6A3-4F04-97CF-83AF6EF7E101}">
      <dgm:prSet/>
      <dgm:spPr/>
      <dgm:t>
        <a:bodyPr/>
        <a:lstStyle/>
        <a:p>
          <a:endParaRPr lang="en-US"/>
        </a:p>
      </dgm:t>
    </dgm:pt>
    <dgm:pt modelId="{610AE07D-BB57-4D61-B57A-EAD60BEAEF0F}" type="sibTrans" cxnId="{59A50223-C6A3-4F04-97CF-83AF6EF7E101}">
      <dgm:prSet/>
      <dgm:spPr/>
      <dgm:t>
        <a:bodyPr/>
        <a:lstStyle/>
        <a:p>
          <a:endParaRPr lang="en-US"/>
        </a:p>
      </dgm:t>
    </dgm:pt>
    <dgm:pt modelId="{ECA5023C-3BA3-4EBA-BC6A-CA6674CEE010}">
      <dgm:prSet/>
      <dgm:spPr/>
      <dgm:t>
        <a:bodyPr/>
        <a:lstStyle/>
        <a:p>
          <a:pPr algn="just"/>
          <a:r>
            <a:rPr lang="en-US"/>
            <a:t>Creating a Classifier to Predict Caption Probabilities for a Single Image</a:t>
          </a:r>
        </a:p>
      </dgm:t>
    </dgm:pt>
    <dgm:pt modelId="{3F13CF61-27B8-4D20-BD03-6E9D88490C03}" type="parTrans" cxnId="{17F1D969-D02D-4143-B67A-535159D31336}">
      <dgm:prSet/>
      <dgm:spPr/>
      <dgm:t>
        <a:bodyPr/>
        <a:lstStyle/>
        <a:p>
          <a:endParaRPr lang="en-US"/>
        </a:p>
      </dgm:t>
    </dgm:pt>
    <dgm:pt modelId="{DB7E2649-DC18-4D32-A6B2-FF0A49E035FC}" type="sibTrans" cxnId="{17F1D969-D02D-4143-B67A-535159D31336}">
      <dgm:prSet/>
      <dgm:spPr/>
      <dgm:t>
        <a:bodyPr/>
        <a:lstStyle/>
        <a:p>
          <a:endParaRPr lang="en-US"/>
        </a:p>
      </dgm:t>
    </dgm:pt>
    <dgm:pt modelId="{E9A9B232-EB1B-440E-A647-A867826330EA}">
      <dgm:prSet/>
      <dgm:spPr/>
      <dgm:t>
        <a:bodyPr/>
        <a:lstStyle/>
        <a:p>
          <a:pPr algn="just"/>
          <a:r>
            <a:rPr lang="en-US" b="1"/>
            <a:t>Objective</a:t>
          </a:r>
          <a:r>
            <a:rPr lang="en-US"/>
            <a:t>: Assessing How Transformations Affect Predicted Caption Probabilities</a:t>
          </a:r>
        </a:p>
      </dgm:t>
    </dgm:pt>
    <dgm:pt modelId="{07EC7D2A-9DDD-4C7C-BB89-0D8D55B3272E}" type="parTrans" cxnId="{12250478-452D-43F9-BD71-2083ADB3ADBA}">
      <dgm:prSet/>
      <dgm:spPr/>
      <dgm:t>
        <a:bodyPr/>
        <a:lstStyle/>
        <a:p>
          <a:endParaRPr lang="en-US"/>
        </a:p>
      </dgm:t>
    </dgm:pt>
    <dgm:pt modelId="{59339626-8CEA-48BC-BF7A-AD3CE1C03A1B}" type="sibTrans" cxnId="{12250478-452D-43F9-BD71-2083ADB3ADBA}">
      <dgm:prSet/>
      <dgm:spPr/>
      <dgm:t>
        <a:bodyPr/>
        <a:lstStyle/>
        <a:p>
          <a:endParaRPr lang="en-US"/>
        </a:p>
      </dgm:t>
    </dgm:pt>
    <dgm:pt modelId="{8502ECAA-553B-471D-9A2E-7F78955EF059}">
      <dgm:prSet/>
      <dgm:spPr/>
      <dgm:t>
        <a:bodyPr/>
        <a:lstStyle/>
        <a:p>
          <a:pPr algn="just"/>
          <a:r>
            <a:rPr lang="en-US" b="1"/>
            <a:t>Significance</a:t>
          </a:r>
          <a:r>
            <a:rPr lang="en-US"/>
            <a:t>: Gaining Insights into CLIP's Robustness and Adaptability</a:t>
          </a:r>
        </a:p>
      </dgm:t>
    </dgm:pt>
    <dgm:pt modelId="{26942B19-FF50-41D3-A128-041736A47847}" type="parTrans" cxnId="{E76276F9-CA35-44A7-BC27-DEE4331932F2}">
      <dgm:prSet/>
      <dgm:spPr/>
      <dgm:t>
        <a:bodyPr/>
        <a:lstStyle/>
        <a:p>
          <a:endParaRPr lang="en-US"/>
        </a:p>
      </dgm:t>
    </dgm:pt>
    <dgm:pt modelId="{E85891D7-CAAF-4C60-AC45-5F10BB6F70D2}" type="sibTrans" cxnId="{E76276F9-CA35-44A7-BC27-DEE4331932F2}">
      <dgm:prSet/>
      <dgm:spPr/>
      <dgm:t>
        <a:bodyPr/>
        <a:lstStyle/>
        <a:p>
          <a:endParaRPr lang="en-US"/>
        </a:p>
      </dgm:t>
    </dgm:pt>
    <dgm:pt modelId="{2587FF44-7402-4469-AC72-E52589514C96}" type="pres">
      <dgm:prSet presAssocID="{4C954818-149C-4E9D-9660-7FDADA1AAC93}" presName="vert0" presStyleCnt="0">
        <dgm:presLayoutVars>
          <dgm:dir/>
          <dgm:animOne val="branch"/>
          <dgm:animLvl val="lvl"/>
        </dgm:presLayoutVars>
      </dgm:prSet>
      <dgm:spPr/>
    </dgm:pt>
    <dgm:pt modelId="{D63F2264-81E1-48C4-81DF-CA780D2924C8}" type="pres">
      <dgm:prSet presAssocID="{54ADA586-3FFC-4BAC-8E41-083AD44A049A}" presName="thickLine" presStyleLbl="alignNode1" presStyleIdx="0" presStyleCnt="4"/>
      <dgm:spPr/>
    </dgm:pt>
    <dgm:pt modelId="{82D9C547-3BE6-470B-B714-47525C01E7E3}" type="pres">
      <dgm:prSet presAssocID="{54ADA586-3FFC-4BAC-8E41-083AD44A049A}" presName="horz1" presStyleCnt="0"/>
      <dgm:spPr/>
    </dgm:pt>
    <dgm:pt modelId="{7735A45F-65FA-4120-B59D-B3E357936201}" type="pres">
      <dgm:prSet presAssocID="{54ADA586-3FFC-4BAC-8E41-083AD44A049A}" presName="tx1" presStyleLbl="revTx" presStyleIdx="0" presStyleCnt="4"/>
      <dgm:spPr/>
    </dgm:pt>
    <dgm:pt modelId="{F1515818-9954-4355-9421-F636BB80A0F5}" type="pres">
      <dgm:prSet presAssocID="{54ADA586-3FFC-4BAC-8E41-083AD44A049A}" presName="vert1" presStyleCnt="0"/>
      <dgm:spPr/>
    </dgm:pt>
    <dgm:pt modelId="{230AFA89-0E8A-4A70-9241-EAC67CBC65F4}" type="pres">
      <dgm:prSet presAssocID="{ECA5023C-3BA3-4EBA-BC6A-CA6674CEE010}" presName="thickLine" presStyleLbl="alignNode1" presStyleIdx="1" presStyleCnt="4"/>
      <dgm:spPr/>
    </dgm:pt>
    <dgm:pt modelId="{5B20EA7F-C091-4F3B-B94A-84B97C872A1A}" type="pres">
      <dgm:prSet presAssocID="{ECA5023C-3BA3-4EBA-BC6A-CA6674CEE010}" presName="horz1" presStyleCnt="0"/>
      <dgm:spPr/>
    </dgm:pt>
    <dgm:pt modelId="{F6C53F9F-281F-4587-9631-E04A026BD9E5}" type="pres">
      <dgm:prSet presAssocID="{ECA5023C-3BA3-4EBA-BC6A-CA6674CEE010}" presName="tx1" presStyleLbl="revTx" presStyleIdx="1" presStyleCnt="4"/>
      <dgm:spPr/>
    </dgm:pt>
    <dgm:pt modelId="{D6529338-1572-40FC-8A98-6700B5F9E7CD}" type="pres">
      <dgm:prSet presAssocID="{ECA5023C-3BA3-4EBA-BC6A-CA6674CEE010}" presName="vert1" presStyleCnt="0"/>
      <dgm:spPr/>
    </dgm:pt>
    <dgm:pt modelId="{96DB14A7-8ED1-41C0-B1F0-7CE0E5E098B5}" type="pres">
      <dgm:prSet presAssocID="{E9A9B232-EB1B-440E-A647-A867826330EA}" presName="thickLine" presStyleLbl="alignNode1" presStyleIdx="2" presStyleCnt="4"/>
      <dgm:spPr/>
    </dgm:pt>
    <dgm:pt modelId="{427FFF00-804B-4643-B75B-FC17EBCF785D}" type="pres">
      <dgm:prSet presAssocID="{E9A9B232-EB1B-440E-A647-A867826330EA}" presName="horz1" presStyleCnt="0"/>
      <dgm:spPr/>
    </dgm:pt>
    <dgm:pt modelId="{B0C956E9-13BA-4EA8-BAD1-F9A1CE47A72B}" type="pres">
      <dgm:prSet presAssocID="{E9A9B232-EB1B-440E-A647-A867826330EA}" presName="tx1" presStyleLbl="revTx" presStyleIdx="2" presStyleCnt="4"/>
      <dgm:spPr/>
    </dgm:pt>
    <dgm:pt modelId="{E434B544-4ACE-4B55-9FE0-E2F8DB522B7F}" type="pres">
      <dgm:prSet presAssocID="{E9A9B232-EB1B-440E-A647-A867826330EA}" presName="vert1" presStyleCnt="0"/>
      <dgm:spPr/>
    </dgm:pt>
    <dgm:pt modelId="{2B2D5397-7BD0-4164-BEBD-42946DB896AF}" type="pres">
      <dgm:prSet presAssocID="{8502ECAA-553B-471D-9A2E-7F78955EF059}" presName="thickLine" presStyleLbl="alignNode1" presStyleIdx="3" presStyleCnt="4"/>
      <dgm:spPr/>
    </dgm:pt>
    <dgm:pt modelId="{D00641B1-48B3-42C1-BB8E-7E279921CCC8}" type="pres">
      <dgm:prSet presAssocID="{8502ECAA-553B-471D-9A2E-7F78955EF059}" presName="horz1" presStyleCnt="0"/>
      <dgm:spPr/>
    </dgm:pt>
    <dgm:pt modelId="{B129F62C-EB10-4189-A0F6-3846A21276A1}" type="pres">
      <dgm:prSet presAssocID="{8502ECAA-553B-471D-9A2E-7F78955EF059}" presName="tx1" presStyleLbl="revTx" presStyleIdx="3" presStyleCnt="4"/>
      <dgm:spPr/>
    </dgm:pt>
    <dgm:pt modelId="{EDA95C39-E96D-4BD2-803F-F23E58741A46}" type="pres">
      <dgm:prSet presAssocID="{8502ECAA-553B-471D-9A2E-7F78955EF059}" presName="vert1" presStyleCnt="0"/>
      <dgm:spPr/>
    </dgm:pt>
  </dgm:ptLst>
  <dgm:cxnLst>
    <dgm:cxn modelId="{59A50223-C6A3-4F04-97CF-83AF6EF7E101}" srcId="{4C954818-149C-4E9D-9660-7FDADA1AAC93}" destId="{54ADA586-3FFC-4BAC-8E41-083AD44A049A}" srcOrd="0" destOrd="0" parTransId="{533AF7F5-31E1-4B37-9ED1-31F1C8F2FE1D}" sibTransId="{610AE07D-BB57-4D61-B57A-EAD60BEAEF0F}"/>
    <dgm:cxn modelId="{17F1D969-D02D-4143-B67A-535159D31336}" srcId="{4C954818-149C-4E9D-9660-7FDADA1AAC93}" destId="{ECA5023C-3BA3-4EBA-BC6A-CA6674CEE010}" srcOrd="1" destOrd="0" parTransId="{3F13CF61-27B8-4D20-BD03-6E9D88490C03}" sibTransId="{DB7E2649-DC18-4D32-A6B2-FF0A49E035FC}"/>
    <dgm:cxn modelId="{12250478-452D-43F9-BD71-2083ADB3ADBA}" srcId="{4C954818-149C-4E9D-9660-7FDADA1AAC93}" destId="{E9A9B232-EB1B-440E-A647-A867826330EA}" srcOrd="2" destOrd="0" parTransId="{07EC7D2A-9DDD-4C7C-BB89-0D8D55B3272E}" sibTransId="{59339626-8CEA-48BC-BF7A-AD3CE1C03A1B}"/>
    <dgm:cxn modelId="{BC79CF89-1557-4A09-BD32-D74C4AD6086D}" type="presOf" srcId="{54ADA586-3FFC-4BAC-8E41-083AD44A049A}" destId="{7735A45F-65FA-4120-B59D-B3E357936201}" srcOrd="0" destOrd="0" presId="urn:microsoft.com/office/officeart/2008/layout/LinedList"/>
    <dgm:cxn modelId="{D316FE89-38B2-4EF6-B818-4DC427FD65BE}" type="presOf" srcId="{4C954818-149C-4E9D-9660-7FDADA1AAC93}" destId="{2587FF44-7402-4469-AC72-E52589514C96}" srcOrd="0" destOrd="0" presId="urn:microsoft.com/office/officeart/2008/layout/LinedList"/>
    <dgm:cxn modelId="{809382E5-BE03-45AB-A573-C17AA091C42B}" type="presOf" srcId="{E9A9B232-EB1B-440E-A647-A867826330EA}" destId="{B0C956E9-13BA-4EA8-BAD1-F9A1CE47A72B}" srcOrd="0" destOrd="0" presId="urn:microsoft.com/office/officeart/2008/layout/LinedList"/>
    <dgm:cxn modelId="{98BF04F0-7F77-40E7-8A02-329F0A7F0BC3}" type="presOf" srcId="{8502ECAA-553B-471D-9A2E-7F78955EF059}" destId="{B129F62C-EB10-4189-A0F6-3846A21276A1}" srcOrd="0" destOrd="0" presId="urn:microsoft.com/office/officeart/2008/layout/LinedList"/>
    <dgm:cxn modelId="{09F25EF1-305E-4F67-B690-F19C2ECD5A92}" type="presOf" srcId="{ECA5023C-3BA3-4EBA-BC6A-CA6674CEE010}" destId="{F6C53F9F-281F-4587-9631-E04A026BD9E5}" srcOrd="0" destOrd="0" presId="urn:microsoft.com/office/officeart/2008/layout/LinedList"/>
    <dgm:cxn modelId="{E76276F9-CA35-44A7-BC27-DEE4331932F2}" srcId="{4C954818-149C-4E9D-9660-7FDADA1AAC93}" destId="{8502ECAA-553B-471D-9A2E-7F78955EF059}" srcOrd="3" destOrd="0" parTransId="{26942B19-FF50-41D3-A128-041736A47847}" sibTransId="{E85891D7-CAAF-4C60-AC45-5F10BB6F70D2}"/>
    <dgm:cxn modelId="{DBC6E3B8-1DE2-46F8-ACF4-BCBF09A01820}" type="presParOf" srcId="{2587FF44-7402-4469-AC72-E52589514C96}" destId="{D63F2264-81E1-48C4-81DF-CA780D2924C8}" srcOrd="0" destOrd="0" presId="urn:microsoft.com/office/officeart/2008/layout/LinedList"/>
    <dgm:cxn modelId="{5F282314-86A7-43E7-9B03-52741566BBF9}" type="presParOf" srcId="{2587FF44-7402-4469-AC72-E52589514C96}" destId="{82D9C547-3BE6-470B-B714-47525C01E7E3}" srcOrd="1" destOrd="0" presId="urn:microsoft.com/office/officeart/2008/layout/LinedList"/>
    <dgm:cxn modelId="{20ED4F80-0E49-407A-A598-9ECD804C0125}" type="presParOf" srcId="{82D9C547-3BE6-470B-B714-47525C01E7E3}" destId="{7735A45F-65FA-4120-B59D-B3E357936201}" srcOrd="0" destOrd="0" presId="urn:microsoft.com/office/officeart/2008/layout/LinedList"/>
    <dgm:cxn modelId="{5C25DBC6-BEAE-4BCF-B022-ABAB2DA66EA1}" type="presParOf" srcId="{82D9C547-3BE6-470B-B714-47525C01E7E3}" destId="{F1515818-9954-4355-9421-F636BB80A0F5}" srcOrd="1" destOrd="0" presId="urn:microsoft.com/office/officeart/2008/layout/LinedList"/>
    <dgm:cxn modelId="{CAC9E58E-774A-4050-BA20-1AF7F2794208}" type="presParOf" srcId="{2587FF44-7402-4469-AC72-E52589514C96}" destId="{230AFA89-0E8A-4A70-9241-EAC67CBC65F4}" srcOrd="2" destOrd="0" presId="urn:microsoft.com/office/officeart/2008/layout/LinedList"/>
    <dgm:cxn modelId="{2E4B5A4C-370C-4D45-9CB1-5761BDC076A2}" type="presParOf" srcId="{2587FF44-7402-4469-AC72-E52589514C96}" destId="{5B20EA7F-C091-4F3B-B94A-84B97C872A1A}" srcOrd="3" destOrd="0" presId="urn:microsoft.com/office/officeart/2008/layout/LinedList"/>
    <dgm:cxn modelId="{38415515-4CC8-454B-A83B-A428B5D94E35}" type="presParOf" srcId="{5B20EA7F-C091-4F3B-B94A-84B97C872A1A}" destId="{F6C53F9F-281F-4587-9631-E04A026BD9E5}" srcOrd="0" destOrd="0" presId="urn:microsoft.com/office/officeart/2008/layout/LinedList"/>
    <dgm:cxn modelId="{3C2908F9-509F-4058-9467-1A31E9FE0680}" type="presParOf" srcId="{5B20EA7F-C091-4F3B-B94A-84B97C872A1A}" destId="{D6529338-1572-40FC-8A98-6700B5F9E7CD}" srcOrd="1" destOrd="0" presId="urn:microsoft.com/office/officeart/2008/layout/LinedList"/>
    <dgm:cxn modelId="{481B327B-9A6F-435E-9EAA-F5C6BD71452A}" type="presParOf" srcId="{2587FF44-7402-4469-AC72-E52589514C96}" destId="{96DB14A7-8ED1-41C0-B1F0-7CE0E5E098B5}" srcOrd="4" destOrd="0" presId="urn:microsoft.com/office/officeart/2008/layout/LinedList"/>
    <dgm:cxn modelId="{B1E8A48A-40F3-4088-A9A0-589B8016698E}" type="presParOf" srcId="{2587FF44-7402-4469-AC72-E52589514C96}" destId="{427FFF00-804B-4643-B75B-FC17EBCF785D}" srcOrd="5" destOrd="0" presId="urn:microsoft.com/office/officeart/2008/layout/LinedList"/>
    <dgm:cxn modelId="{7A45D25A-27B7-4E7A-B7B6-52A9DFE318C0}" type="presParOf" srcId="{427FFF00-804B-4643-B75B-FC17EBCF785D}" destId="{B0C956E9-13BA-4EA8-BAD1-F9A1CE47A72B}" srcOrd="0" destOrd="0" presId="urn:microsoft.com/office/officeart/2008/layout/LinedList"/>
    <dgm:cxn modelId="{80145A87-32F2-4400-B3BB-50B3E9E3E785}" type="presParOf" srcId="{427FFF00-804B-4643-B75B-FC17EBCF785D}" destId="{E434B544-4ACE-4B55-9FE0-E2F8DB522B7F}" srcOrd="1" destOrd="0" presId="urn:microsoft.com/office/officeart/2008/layout/LinedList"/>
    <dgm:cxn modelId="{37A8AC21-4137-497E-85AF-0A861224D2B0}" type="presParOf" srcId="{2587FF44-7402-4469-AC72-E52589514C96}" destId="{2B2D5397-7BD0-4164-BEBD-42946DB896AF}" srcOrd="6" destOrd="0" presId="urn:microsoft.com/office/officeart/2008/layout/LinedList"/>
    <dgm:cxn modelId="{51A451AC-CA59-43E7-A262-D45B44BB939D}" type="presParOf" srcId="{2587FF44-7402-4469-AC72-E52589514C96}" destId="{D00641B1-48B3-42C1-BB8E-7E279921CCC8}" srcOrd="7" destOrd="0" presId="urn:microsoft.com/office/officeart/2008/layout/LinedList"/>
    <dgm:cxn modelId="{92FBD450-16B5-45CC-B6DF-CC71287BF0ED}" type="presParOf" srcId="{D00641B1-48B3-42C1-BB8E-7E279921CCC8}" destId="{B129F62C-EB10-4189-A0F6-3846A21276A1}" srcOrd="0" destOrd="0" presId="urn:microsoft.com/office/officeart/2008/layout/LinedList"/>
    <dgm:cxn modelId="{C3BA4DCE-1665-4A53-B976-A92EF5A8BEC8}" type="presParOf" srcId="{D00641B1-48B3-42C1-BB8E-7E279921CCC8}" destId="{EDA95C39-E96D-4BD2-803F-F23E58741A4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9301DE8-E8F6-4C65-8A37-95378D032973}"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F327FC00-892E-4595-BC37-4A8690D896E2}">
      <dgm:prSet/>
      <dgm:spPr/>
      <dgm:t>
        <a:bodyPr/>
        <a:lstStyle/>
        <a:p>
          <a:r>
            <a:rPr lang="en-US" dirty="0"/>
            <a:t>Utilized Flicker8k dataset with 5 captions per image</a:t>
          </a:r>
        </a:p>
      </dgm:t>
    </dgm:pt>
    <dgm:pt modelId="{96C3F983-10A4-4959-AEAF-28A9A4BC2438}" type="parTrans" cxnId="{60F6974D-8B8B-44C2-80EC-E652BC33BE4E}">
      <dgm:prSet/>
      <dgm:spPr/>
      <dgm:t>
        <a:bodyPr/>
        <a:lstStyle/>
        <a:p>
          <a:endParaRPr lang="en-US"/>
        </a:p>
      </dgm:t>
    </dgm:pt>
    <dgm:pt modelId="{35DF09D1-65C5-4CA7-B6B7-330AAE343FF3}" type="sibTrans" cxnId="{60F6974D-8B8B-44C2-80EC-E652BC33BE4E}">
      <dgm:prSet/>
      <dgm:spPr/>
      <dgm:t>
        <a:bodyPr/>
        <a:lstStyle/>
        <a:p>
          <a:endParaRPr lang="en-US"/>
        </a:p>
      </dgm:t>
    </dgm:pt>
    <dgm:pt modelId="{08BB44F3-3CD5-4FA9-8987-A85A55F493E7}">
      <dgm:prSet phldr="0"/>
      <dgm:spPr/>
      <dgm:t>
        <a:bodyPr/>
        <a:lstStyle/>
        <a:p>
          <a:pPr rtl="0"/>
          <a:r>
            <a:rPr lang="en-US" dirty="0"/>
            <a:t>Employed CLIP text embedding to </a:t>
          </a:r>
          <a:r>
            <a:rPr lang="en-US" b="1" dirty="0"/>
            <a:t>find similar captions for each caption</a:t>
          </a:r>
          <a:r>
            <a:rPr lang="en-US" dirty="0"/>
            <a:t>. Generated a list of 50 captions by finding 10 similar captions for each original caption. Removed duplicate captions to obtain a list of unique captions.</a:t>
          </a:r>
        </a:p>
      </dgm:t>
    </dgm:pt>
    <dgm:pt modelId="{B98DDAA2-2CB5-4C83-B6C5-2820844BCD93}" type="parTrans" cxnId="{83DC78AD-009F-470A-97FF-6367383A9B98}">
      <dgm:prSet/>
      <dgm:spPr/>
      <dgm:t>
        <a:bodyPr/>
        <a:lstStyle/>
        <a:p>
          <a:endParaRPr lang="en-US"/>
        </a:p>
      </dgm:t>
    </dgm:pt>
    <dgm:pt modelId="{3F364F44-5186-4CD9-A954-D8D64CA696A6}" type="sibTrans" cxnId="{83DC78AD-009F-470A-97FF-6367383A9B98}">
      <dgm:prSet/>
      <dgm:spPr/>
      <dgm:t>
        <a:bodyPr/>
        <a:lstStyle/>
        <a:p>
          <a:endParaRPr lang="en-US"/>
        </a:p>
      </dgm:t>
    </dgm:pt>
    <dgm:pt modelId="{1207BA47-01E6-4D68-8C3E-0D3F5CEB1274}">
      <dgm:prSet phldr="0"/>
      <dgm:spPr/>
      <dgm:t>
        <a:bodyPr/>
        <a:lstStyle/>
        <a:p>
          <a:pPr rtl="0"/>
          <a:r>
            <a:rPr lang="en-US" dirty="0"/>
            <a:t>Predicted the probability of each unique caption for each image. </a:t>
          </a:r>
          <a:r>
            <a:rPr lang="en-US" b="1" dirty="0"/>
            <a:t>Identified the top 10 captions</a:t>
          </a:r>
          <a:r>
            <a:rPr lang="en-US" dirty="0"/>
            <a:t> before and after transformation</a:t>
          </a:r>
        </a:p>
      </dgm:t>
    </dgm:pt>
    <dgm:pt modelId="{18AED494-DDA6-4206-9318-4F31D3C38649}" type="parTrans" cxnId="{F7557BE3-E42E-40BA-A5E3-41C4ECE6D6B4}">
      <dgm:prSet/>
      <dgm:spPr/>
      <dgm:t>
        <a:bodyPr/>
        <a:lstStyle/>
        <a:p>
          <a:endParaRPr lang="en-US"/>
        </a:p>
      </dgm:t>
    </dgm:pt>
    <dgm:pt modelId="{70F09CC9-C9EB-4599-9121-A11B21DA56D1}" type="sibTrans" cxnId="{F7557BE3-E42E-40BA-A5E3-41C4ECE6D6B4}">
      <dgm:prSet/>
      <dgm:spPr/>
      <dgm:t>
        <a:bodyPr/>
        <a:lstStyle/>
        <a:p>
          <a:endParaRPr lang="en-US"/>
        </a:p>
      </dgm:t>
    </dgm:pt>
    <dgm:pt modelId="{B1326453-3DCB-4C3B-9682-9FDA00F3348E}">
      <dgm:prSet/>
      <dgm:spPr/>
      <dgm:t>
        <a:bodyPr/>
        <a:lstStyle/>
        <a:p>
          <a:pPr rtl="0"/>
          <a:r>
            <a:rPr lang="en-US" dirty="0"/>
            <a:t>Conducted manual inspections of images and captions for evaluation</a:t>
          </a:r>
        </a:p>
      </dgm:t>
    </dgm:pt>
    <dgm:pt modelId="{A12E51A6-7EBF-4CF4-A004-39DB17F860C1}" type="parTrans" cxnId="{A3B150F7-DDF7-4DDE-A757-12871D233B78}">
      <dgm:prSet/>
      <dgm:spPr/>
      <dgm:t>
        <a:bodyPr/>
        <a:lstStyle/>
        <a:p>
          <a:endParaRPr lang="en-US"/>
        </a:p>
      </dgm:t>
    </dgm:pt>
    <dgm:pt modelId="{0EAA1DDC-34A8-4F68-93C6-4136B6117C44}" type="sibTrans" cxnId="{A3B150F7-DDF7-4DDE-A757-12871D233B78}">
      <dgm:prSet/>
      <dgm:spPr/>
      <dgm:t>
        <a:bodyPr/>
        <a:lstStyle/>
        <a:p>
          <a:endParaRPr lang="en-US"/>
        </a:p>
      </dgm:t>
    </dgm:pt>
    <dgm:pt modelId="{5826F303-836D-4B0C-8D99-1FF474FAFE60}">
      <dgm:prSet phldr="0"/>
      <dgm:spPr/>
      <dgm:t>
        <a:bodyPr/>
        <a:lstStyle/>
        <a:p>
          <a:pPr rtl="0"/>
          <a:r>
            <a:rPr lang="en-US" dirty="0"/>
            <a:t>Developed a </a:t>
          </a:r>
          <a:r>
            <a:rPr lang="en-US" b="1" dirty="0">
              <a:latin typeface="Tw Cen MT"/>
            </a:rPr>
            <a:t>custom class </a:t>
          </a:r>
          <a:r>
            <a:rPr lang="en-US" b="0" dirty="0">
              <a:latin typeface="Tw Cen MT"/>
            </a:rPr>
            <a:t>to</a:t>
          </a:r>
          <a:r>
            <a:rPr lang="en-US" dirty="0"/>
            <a:t> reduce search space and hold image name, original top 10 captions, transformed top 10 captions, and the difference in caption count. Sorted the list of class according to caption count difference.</a:t>
          </a:r>
          <a:r>
            <a:rPr lang="en-US" dirty="0">
              <a:latin typeface="Tw Cen MT"/>
            </a:rPr>
            <a:t> </a:t>
          </a:r>
        </a:p>
      </dgm:t>
    </dgm:pt>
    <dgm:pt modelId="{E7A531BC-FDFE-4C30-AE1E-138C633B9EB4}" type="parTrans" cxnId="{63C1F040-4542-428F-9AD2-5DD2E7ED5D04}">
      <dgm:prSet/>
      <dgm:spPr/>
    </dgm:pt>
    <dgm:pt modelId="{ED78BB6B-FF33-4F85-A848-DCA28F4E2B75}" type="sibTrans" cxnId="{63C1F040-4542-428F-9AD2-5DD2E7ED5D04}">
      <dgm:prSet/>
      <dgm:spPr/>
      <dgm:t>
        <a:bodyPr/>
        <a:lstStyle/>
        <a:p>
          <a:endParaRPr lang="en-US"/>
        </a:p>
      </dgm:t>
    </dgm:pt>
    <dgm:pt modelId="{DA7C1D36-0655-4036-A938-AFC7B2FC704B}">
      <dgm:prSet phldr="0"/>
      <dgm:spPr/>
      <dgm:t>
        <a:bodyPr/>
        <a:lstStyle/>
        <a:p>
          <a:pPr rtl="0"/>
          <a:r>
            <a:rPr lang="en-US" dirty="0"/>
            <a:t>Analyzed 100 such classes for each transformation type.</a:t>
          </a:r>
          <a:endParaRPr lang="en-US" dirty="0">
            <a:latin typeface="Tw Cen MT"/>
          </a:endParaRPr>
        </a:p>
      </dgm:t>
    </dgm:pt>
    <dgm:pt modelId="{C48CC484-DB1C-4F79-AFFD-22A411C1B196}" type="parTrans" cxnId="{88E70494-B642-4AEF-BA27-C6BE903B6C10}">
      <dgm:prSet/>
      <dgm:spPr/>
    </dgm:pt>
    <dgm:pt modelId="{C197F5B9-895F-4115-877E-0B5823ADDF8E}" type="sibTrans" cxnId="{88E70494-B642-4AEF-BA27-C6BE903B6C10}">
      <dgm:prSet/>
      <dgm:spPr/>
    </dgm:pt>
    <dgm:pt modelId="{D9497A27-6608-45B4-B951-7E7402AC5778}" type="pres">
      <dgm:prSet presAssocID="{69301DE8-E8F6-4C65-8A37-95378D032973}" presName="Name0" presStyleCnt="0">
        <dgm:presLayoutVars>
          <dgm:dir/>
          <dgm:resizeHandles val="exact"/>
        </dgm:presLayoutVars>
      </dgm:prSet>
      <dgm:spPr/>
    </dgm:pt>
    <dgm:pt modelId="{B8247A9F-C581-4065-96D6-B650308B7FDE}" type="pres">
      <dgm:prSet presAssocID="{F327FC00-892E-4595-BC37-4A8690D896E2}" presName="node" presStyleLbl="node1" presStyleIdx="0" presStyleCnt="6">
        <dgm:presLayoutVars>
          <dgm:bulletEnabled val="1"/>
        </dgm:presLayoutVars>
      </dgm:prSet>
      <dgm:spPr/>
    </dgm:pt>
    <dgm:pt modelId="{BA9565F3-B716-4B39-9507-4E94A745E74E}" type="pres">
      <dgm:prSet presAssocID="{35DF09D1-65C5-4CA7-B6B7-330AAE343FF3}" presName="sibTrans" presStyleLbl="sibTrans1D1" presStyleIdx="0" presStyleCnt="5"/>
      <dgm:spPr/>
    </dgm:pt>
    <dgm:pt modelId="{1974A0B4-59A9-4A7F-9DED-FB6319125137}" type="pres">
      <dgm:prSet presAssocID="{35DF09D1-65C5-4CA7-B6B7-330AAE343FF3}" presName="connectorText" presStyleLbl="sibTrans1D1" presStyleIdx="0" presStyleCnt="5"/>
      <dgm:spPr/>
    </dgm:pt>
    <dgm:pt modelId="{F63E4364-65FC-4660-9622-7BFCF4B8128A}" type="pres">
      <dgm:prSet presAssocID="{08BB44F3-3CD5-4FA9-8987-A85A55F493E7}" presName="node" presStyleLbl="node1" presStyleIdx="1" presStyleCnt="6">
        <dgm:presLayoutVars>
          <dgm:bulletEnabled val="1"/>
        </dgm:presLayoutVars>
      </dgm:prSet>
      <dgm:spPr/>
    </dgm:pt>
    <dgm:pt modelId="{D9DB9E72-FC04-4C8E-A4BA-712315D9EC76}" type="pres">
      <dgm:prSet presAssocID="{3F364F44-5186-4CD9-A954-D8D64CA696A6}" presName="sibTrans" presStyleLbl="sibTrans1D1" presStyleIdx="1" presStyleCnt="5"/>
      <dgm:spPr/>
    </dgm:pt>
    <dgm:pt modelId="{E6ECDDCC-851B-4F4E-9144-C2654C9973FA}" type="pres">
      <dgm:prSet presAssocID="{3F364F44-5186-4CD9-A954-D8D64CA696A6}" presName="connectorText" presStyleLbl="sibTrans1D1" presStyleIdx="1" presStyleCnt="5"/>
      <dgm:spPr/>
    </dgm:pt>
    <dgm:pt modelId="{7FF16229-8863-4F45-9A71-7FFCC1A82024}" type="pres">
      <dgm:prSet presAssocID="{1207BA47-01E6-4D68-8C3E-0D3F5CEB1274}" presName="node" presStyleLbl="node1" presStyleIdx="2" presStyleCnt="6">
        <dgm:presLayoutVars>
          <dgm:bulletEnabled val="1"/>
        </dgm:presLayoutVars>
      </dgm:prSet>
      <dgm:spPr/>
    </dgm:pt>
    <dgm:pt modelId="{BE37FE05-0064-4134-AAAB-54949F0FB45C}" type="pres">
      <dgm:prSet presAssocID="{70F09CC9-C9EB-4599-9121-A11B21DA56D1}" presName="sibTrans" presStyleLbl="sibTrans1D1" presStyleIdx="2" presStyleCnt="5"/>
      <dgm:spPr/>
    </dgm:pt>
    <dgm:pt modelId="{71897834-B50A-44CF-B993-554FEC3E228B}" type="pres">
      <dgm:prSet presAssocID="{70F09CC9-C9EB-4599-9121-A11B21DA56D1}" presName="connectorText" presStyleLbl="sibTrans1D1" presStyleIdx="2" presStyleCnt="5"/>
      <dgm:spPr/>
    </dgm:pt>
    <dgm:pt modelId="{49404349-949A-4370-8530-BFCA2830BAC2}" type="pres">
      <dgm:prSet presAssocID="{B1326453-3DCB-4C3B-9682-9FDA00F3348E}" presName="node" presStyleLbl="node1" presStyleIdx="3" presStyleCnt="6">
        <dgm:presLayoutVars>
          <dgm:bulletEnabled val="1"/>
        </dgm:presLayoutVars>
      </dgm:prSet>
      <dgm:spPr/>
    </dgm:pt>
    <dgm:pt modelId="{88C5BD74-AAAE-4214-90EE-C923704C8F3F}" type="pres">
      <dgm:prSet presAssocID="{0EAA1DDC-34A8-4F68-93C6-4136B6117C44}" presName="sibTrans" presStyleLbl="sibTrans1D1" presStyleIdx="3" presStyleCnt="5"/>
      <dgm:spPr/>
    </dgm:pt>
    <dgm:pt modelId="{720C7264-9E19-4278-A41F-5F5D96A4199C}" type="pres">
      <dgm:prSet presAssocID="{0EAA1DDC-34A8-4F68-93C6-4136B6117C44}" presName="connectorText" presStyleLbl="sibTrans1D1" presStyleIdx="3" presStyleCnt="5"/>
      <dgm:spPr/>
    </dgm:pt>
    <dgm:pt modelId="{52365A59-B461-4669-B783-F1DED9FE4020}" type="pres">
      <dgm:prSet presAssocID="{5826F303-836D-4B0C-8D99-1FF474FAFE60}" presName="node" presStyleLbl="node1" presStyleIdx="4" presStyleCnt="6">
        <dgm:presLayoutVars>
          <dgm:bulletEnabled val="1"/>
        </dgm:presLayoutVars>
      </dgm:prSet>
      <dgm:spPr/>
    </dgm:pt>
    <dgm:pt modelId="{C29C896E-2901-43A6-85C3-9152B23064B6}" type="pres">
      <dgm:prSet presAssocID="{ED78BB6B-FF33-4F85-A848-DCA28F4E2B75}" presName="sibTrans" presStyleLbl="sibTrans1D1" presStyleIdx="4" presStyleCnt="5"/>
      <dgm:spPr/>
    </dgm:pt>
    <dgm:pt modelId="{0D11CA6C-04A6-430A-A7F3-F3CCEFDDF2F9}" type="pres">
      <dgm:prSet presAssocID="{ED78BB6B-FF33-4F85-A848-DCA28F4E2B75}" presName="connectorText" presStyleLbl="sibTrans1D1" presStyleIdx="4" presStyleCnt="5"/>
      <dgm:spPr/>
    </dgm:pt>
    <dgm:pt modelId="{0303DA22-487B-467E-BE23-1073F2EFFB04}" type="pres">
      <dgm:prSet presAssocID="{DA7C1D36-0655-4036-A938-AFC7B2FC704B}" presName="node" presStyleLbl="node1" presStyleIdx="5" presStyleCnt="6">
        <dgm:presLayoutVars>
          <dgm:bulletEnabled val="1"/>
        </dgm:presLayoutVars>
      </dgm:prSet>
      <dgm:spPr/>
    </dgm:pt>
  </dgm:ptLst>
  <dgm:cxnLst>
    <dgm:cxn modelId="{C653E406-E0FB-40E1-903A-27B92CC062C1}" type="presOf" srcId="{0EAA1DDC-34A8-4F68-93C6-4136B6117C44}" destId="{720C7264-9E19-4278-A41F-5F5D96A4199C}" srcOrd="1" destOrd="0" presId="urn:microsoft.com/office/officeart/2016/7/layout/RepeatingBendingProcessNew"/>
    <dgm:cxn modelId="{0FF6E511-EF0C-42C1-8F36-F3270689BB9F}" type="presOf" srcId="{ED78BB6B-FF33-4F85-A848-DCA28F4E2B75}" destId="{C29C896E-2901-43A6-85C3-9152B23064B6}" srcOrd="0" destOrd="0" presId="urn:microsoft.com/office/officeart/2016/7/layout/RepeatingBendingProcessNew"/>
    <dgm:cxn modelId="{27BD2A26-047D-4863-9B31-C26AEE668916}" type="presOf" srcId="{69301DE8-E8F6-4C65-8A37-95378D032973}" destId="{D9497A27-6608-45B4-B951-7E7402AC5778}" srcOrd="0" destOrd="0" presId="urn:microsoft.com/office/officeart/2016/7/layout/RepeatingBendingProcessNew"/>
    <dgm:cxn modelId="{256BF72F-A121-4928-BF56-B753065AE27F}" type="presOf" srcId="{3F364F44-5186-4CD9-A954-D8D64CA696A6}" destId="{E6ECDDCC-851B-4F4E-9144-C2654C9973FA}" srcOrd="1" destOrd="0" presId="urn:microsoft.com/office/officeart/2016/7/layout/RepeatingBendingProcessNew"/>
    <dgm:cxn modelId="{DE95E43C-18E4-4A4A-9101-6A13F337BB82}" type="presOf" srcId="{3F364F44-5186-4CD9-A954-D8D64CA696A6}" destId="{D9DB9E72-FC04-4C8E-A4BA-712315D9EC76}" srcOrd="0" destOrd="0" presId="urn:microsoft.com/office/officeart/2016/7/layout/RepeatingBendingProcessNew"/>
    <dgm:cxn modelId="{7E9E2140-55D3-4C56-9FEC-94FE940062F6}" type="presOf" srcId="{35DF09D1-65C5-4CA7-B6B7-330AAE343FF3}" destId="{BA9565F3-B716-4B39-9507-4E94A745E74E}" srcOrd="0" destOrd="0" presId="urn:microsoft.com/office/officeart/2016/7/layout/RepeatingBendingProcessNew"/>
    <dgm:cxn modelId="{63C1F040-4542-428F-9AD2-5DD2E7ED5D04}" srcId="{69301DE8-E8F6-4C65-8A37-95378D032973}" destId="{5826F303-836D-4B0C-8D99-1FF474FAFE60}" srcOrd="4" destOrd="0" parTransId="{E7A531BC-FDFE-4C30-AE1E-138C633B9EB4}" sibTransId="{ED78BB6B-FF33-4F85-A848-DCA28F4E2B75}"/>
    <dgm:cxn modelId="{7D416E65-2CBE-4E9F-89B7-1F1A69011D01}" type="presOf" srcId="{70F09CC9-C9EB-4599-9121-A11B21DA56D1}" destId="{BE37FE05-0064-4134-AAAB-54949F0FB45C}" srcOrd="0" destOrd="0" presId="urn:microsoft.com/office/officeart/2016/7/layout/RepeatingBendingProcessNew"/>
    <dgm:cxn modelId="{5926676C-F3D9-4AE4-BF30-F631A8EC9CB1}" type="presOf" srcId="{08BB44F3-3CD5-4FA9-8987-A85A55F493E7}" destId="{F63E4364-65FC-4660-9622-7BFCF4B8128A}" srcOrd="0" destOrd="0" presId="urn:microsoft.com/office/officeart/2016/7/layout/RepeatingBendingProcessNew"/>
    <dgm:cxn modelId="{60F6974D-8B8B-44C2-80EC-E652BC33BE4E}" srcId="{69301DE8-E8F6-4C65-8A37-95378D032973}" destId="{F327FC00-892E-4595-BC37-4A8690D896E2}" srcOrd="0" destOrd="0" parTransId="{96C3F983-10A4-4959-AEAF-28A9A4BC2438}" sibTransId="{35DF09D1-65C5-4CA7-B6B7-330AAE343FF3}"/>
    <dgm:cxn modelId="{7974A755-0C7F-4FE9-B6AB-17BE8F45E99A}" type="presOf" srcId="{70F09CC9-C9EB-4599-9121-A11B21DA56D1}" destId="{71897834-B50A-44CF-B993-554FEC3E228B}" srcOrd="1" destOrd="0" presId="urn:microsoft.com/office/officeart/2016/7/layout/RepeatingBendingProcessNew"/>
    <dgm:cxn modelId="{AE85E588-AE10-4157-91B9-A8CD534510F8}" type="presOf" srcId="{F327FC00-892E-4595-BC37-4A8690D896E2}" destId="{B8247A9F-C581-4065-96D6-B650308B7FDE}" srcOrd="0" destOrd="0" presId="urn:microsoft.com/office/officeart/2016/7/layout/RepeatingBendingProcessNew"/>
    <dgm:cxn modelId="{88E70494-B642-4AEF-BA27-C6BE903B6C10}" srcId="{69301DE8-E8F6-4C65-8A37-95378D032973}" destId="{DA7C1D36-0655-4036-A938-AFC7B2FC704B}" srcOrd="5" destOrd="0" parTransId="{C48CC484-DB1C-4F79-AFFD-22A411C1B196}" sibTransId="{C197F5B9-895F-4115-877E-0B5823ADDF8E}"/>
    <dgm:cxn modelId="{15D7299A-3C1D-4B7B-BAB9-1DE1BBEE996F}" type="presOf" srcId="{DA7C1D36-0655-4036-A938-AFC7B2FC704B}" destId="{0303DA22-487B-467E-BE23-1073F2EFFB04}" srcOrd="0" destOrd="0" presId="urn:microsoft.com/office/officeart/2016/7/layout/RepeatingBendingProcessNew"/>
    <dgm:cxn modelId="{55B09D9C-DFCA-483A-AB52-DBB8EA0FEC39}" type="presOf" srcId="{5826F303-836D-4B0C-8D99-1FF474FAFE60}" destId="{52365A59-B461-4669-B783-F1DED9FE4020}" srcOrd="0" destOrd="0" presId="urn:microsoft.com/office/officeart/2016/7/layout/RepeatingBendingProcessNew"/>
    <dgm:cxn modelId="{2C8DAAA8-8EBC-4689-8AF9-AC3FB44A106B}" type="presOf" srcId="{35DF09D1-65C5-4CA7-B6B7-330AAE343FF3}" destId="{1974A0B4-59A9-4A7F-9DED-FB6319125137}" srcOrd="1" destOrd="0" presId="urn:microsoft.com/office/officeart/2016/7/layout/RepeatingBendingProcessNew"/>
    <dgm:cxn modelId="{83DC78AD-009F-470A-97FF-6367383A9B98}" srcId="{69301DE8-E8F6-4C65-8A37-95378D032973}" destId="{08BB44F3-3CD5-4FA9-8987-A85A55F493E7}" srcOrd="1" destOrd="0" parTransId="{B98DDAA2-2CB5-4C83-B6C5-2820844BCD93}" sibTransId="{3F364F44-5186-4CD9-A954-D8D64CA696A6}"/>
    <dgm:cxn modelId="{A05533B5-D19D-4F3C-AAF1-63A7492DD782}" type="presOf" srcId="{0EAA1DDC-34A8-4F68-93C6-4136B6117C44}" destId="{88C5BD74-AAAE-4214-90EE-C923704C8F3F}" srcOrd="0" destOrd="0" presId="urn:microsoft.com/office/officeart/2016/7/layout/RepeatingBendingProcessNew"/>
    <dgm:cxn modelId="{8ECE6DB8-215B-4990-BE16-F6DD6F82924E}" type="presOf" srcId="{1207BA47-01E6-4D68-8C3E-0D3F5CEB1274}" destId="{7FF16229-8863-4F45-9A71-7FFCC1A82024}" srcOrd="0" destOrd="0" presId="urn:microsoft.com/office/officeart/2016/7/layout/RepeatingBendingProcessNew"/>
    <dgm:cxn modelId="{EA8AF9CB-FDF6-4A4E-B2EB-09B9183A3A16}" type="presOf" srcId="{ED78BB6B-FF33-4F85-A848-DCA28F4E2B75}" destId="{0D11CA6C-04A6-430A-A7F3-F3CCEFDDF2F9}" srcOrd="1" destOrd="0" presId="urn:microsoft.com/office/officeart/2016/7/layout/RepeatingBendingProcessNew"/>
    <dgm:cxn modelId="{154DF7CE-FA1E-431B-BE2B-21C0BCA66A2B}" type="presOf" srcId="{B1326453-3DCB-4C3B-9682-9FDA00F3348E}" destId="{49404349-949A-4370-8530-BFCA2830BAC2}" srcOrd="0" destOrd="0" presId="urn:microsoft.com/office/officeart/2016/7/layout/RepeatingBendingProcessNew"/>
    <dgm:cxn modelId="{F7557BE3-E42E-40BA-A5E3-41C4ECE6D6B4}" srcId="{69301DE8-E8F6-4C65-8A37-95378D032973}" destId="{1207BA47-01E6-4D68-8C3E-0D3F5CEB1274}" srcOrd="2" destOrd="0" parTransId="{18AED494-DDA6-4206-9318-4F31D3C38649}" sibTransId="{70F09CC9-C9EB-4599-9121-A11B21DA56D1}"/>
    <dgm:cxn modelId="{A3B150F7-DDF7-4DDE-A757-12871D233B78}" srcId="{69301DE8-E8F6-4C65-8A37-95378D032973}" destId="{B1326453-3DCB-4C3B-9682-9FDA00F3348E}" srcOrd="3" destOrd="0" parTransId="{A12E51A6-7EBF-4CF4-A004-39DB17F860C1}" sibTransId="{0EAA1DDC-34A8-4F68-93C6-4136B6117C44}"/>
    <dgm:cxn modelId="{9F91A526-765B-4DF5-94BE-F8B87717AFD1}" type="presParOf" srcId="{D9497A27-6608-45B4-B951-7E7402AC5778}" destId="{B8247A9F-C581-4065-96D6-B650308B7FDE}" srcOrd="0" destOrd="0" presId="urn:microsoft.com/office/officeart/2016/7/layout/RepeatingBendingProcessNew"/>
    <dgm:cxn modelId="{60441B3A-09C7-4947-BC70-32E8EAB1BD97}" type="presParOf" srcId="{D9497A27-6608-45B4-B951-7E7402AC5778}" destId="{BA9565F3-B716-4B39-9507-4E94A745E74E}" srcOrd="1" destOrd="0" presId="urn:microsoft.com/office/officeart/2016/7/layout/RepeatingBendingProcessNew"/>
    <dgm:cxn modelId="{F5B47B6A-54E6-446A-B479-55E3008B193C}" type="presParOf" srcId="{BA9565F3-B716-4B39-9507-4E94A745E74E}" destId="{1974A0B4-59A9-4A7F-9DED-FB6319125137}" srcOrd="0" destOrd="0" presId="urn:microsoft.com/office/officeart/2016/7/layout/RepeatingBendingProcessNew"/>
    <dgm:cxn modelId="{BD7FFB8C-BCC9-47F0-B237-1E70AADA1D57}" type="presParOf" srcId="{D9497A27-6608-45B4-B951-7E7402AC5778}" destId="{F63E4364-65FC-4660-9622-7BFCF4B8128A}" srcOrd="2" destOrd="0" presId="urn:microsoft.com/office/officeart/2016/7/layout/RepeatingBendingProcessNew"/>
    <dgm:cxn modelId="{7B0C0274-2D05-456F-8608-10F113FA37DA}" type="presParOf" srcId="{D9497A27-6608-45B4-B951-7E7402AC5778}" destId="{D9DB9E72-FC04-4C8E-A4BA-712315D9EC76}" srcOrd="3" destOrd="0" presId="urn:microsoft.com/office/officeart/2016/7/layout/RepeatingBendingProcessNew"/>
    <dgm:cxn modelId="{6EBE765F-3668-4926-9B3B-9315B46C41C2}" type="presParOf" srcId="{D9DB9E72-FC04-4C8E-A4BA-712315D9EC76}" destId="{E6ECDDCC-851B-4F4E-9144-C2654C9973FA}" srcOrd="0" destOrd="0" presId="urn:microsoft.com/office/officeart/2016/7/layout/RepeatingBendingProcessNew"/>
    <dgm:cxn modelId="{94923D6A-42C7-487E-84D8-38C63613C846}" type="presParOf" srcId="{D9497A27-6608-45B4-B951-7E7402AC5778}" destId="{7FF16229-8863-4F45-9A71-7FFCC1A82024}" srcOrd="4" destOrd="0" presId="urn:microsoft.com/office/officeart/2016/7/layout/RepeatingBendingProcessNew"/>
    <dgm:cxn modelId="{0B4FD2E0-9F37-4E00-8F68-6F3504A322C2}" type="presParOf" srcId="{D9497A27-6608-45B4-B951-7E7402AC5778}" destId="{BE37FE05-0064-4134-AAAB-54949F0FB45C}" srcOrd="5" destOrd="0" presId="urn:microsoft.com/office/officeart/2016/7/layout/RepeatingBendingProcessNew"/>
    <dgm:cxn modelId="{1F8BF5D8-8A76-4DFE-BED3-D9FD5C0A4F9D}" type="presParOf" srcId="{BE37FE05-0064-4134-AAAB-54949F0FB45C}" destId="{71897834-B50A-44CF-B993-554FEC3E228B}" srcOrd="0" destOrd="0" presId="urn:microsoft.com/office/officeart/2016/7/layout/RepeatingBendingProcessNew"/>
    <dgm:cxn modelId="{D945121F-79F7-4F5A-9294-C0A48B74F77F}" type="presParOf" srcId="{D9497A27-6608-45B4-B951-7E7402AC5778}" destId="{49404349-949A-4370-8530-BFCA2830BAC2}" srcOrd="6" destOrd="0" presId="urn:microsoft.com/office/officeart/2016/7/layout/RepeatingBendingProcessNew"/>
    <dgm:cxn modelId="{7FD579AF-B3AF-4209-8287-D4C3A8EB7BE6}" type="presParOf" srcId="{D9497A27-6608-45B4-B951-7E7402AC5778}" destId="{88C5BD74-AAAE-4214-90EE-C923704C8F3F}" srcOrd="7" destOrd="0" presId="urn:microsoft.com/office/officeart/2016/7/layout/RepeatingBendingProcessNew"/>
    <dgm:cxn modelId="{6F7549A3-4B2D-44B7-97CC-209BEBDF7396}" type="presParOf" srcId="{88C5BD74-AAAE-4214-90EE-C923704C8F3F}" destId="{720C7264-9E19-4278-A41F-5F5D96A4199C}" srcOrd="0" destOrd="0" presId="urn:microsoft.com/office/officeart/2016/7/layout/RepeatingBendingProcessNew"/>
    <dgm:cxn modelId="{E6C35DBC-7657-437C-8EAA-1432F2508B45}" type="presParOf" srcId="{D9497A27-6608-45B4-B951-7E7402AC5778}" destId="{52365A59-B461-4669-B783-F1DED9FE4020}" srcOrd="8" destOrd="0" presId="urn:microsoft.com/office/officeart/2016/7/layout/RepeatingBendingProcessNew"/>
    <dgm:cxn modelId="{85B278F3-4078-4520-A456-62C997A35D40}" type="presParOf" srcId="{D9497A27-6608-45B4-B951-7E7402AC5778}" destId="{C29C896E-2901-43A6-85C3-9152B23064B6}" srcOrd="9" destOrd="0" presId="urn:microsoft.com/office/officeart/2016/7/layout/RepeatingBendingProcessNew"/>
    <dgm:cxn modelId="{30FAB438-2C68-454B-A55B-46B77A759647}" type="presParOf" srcId="{C29C896E-2901-43A6-85C3-9152B23064B6}" destId="{0D11CA6C-04A6-430A-A7F3-F3CCEFDDF2F9}" srcOrd="0" destOrd="0" presId="urn:microsoft.com/office/officeart/2016/7/layout/RepeatingBendingProcessNew"/>
    <dgm:cxn modelId="{24445839-A5A5-4F06-8796-EB6AB54EC0E2}" type="presParOf" srcId="{D9497A27-6608-45B4-B951-7E7402AC5778}" destId="{0303DA22-487B-467E-BE23-1073F2EFFB04}"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9301DE8-E8F6-4C65-8A37-95378D032973}" type="doc">
      <dgm:prSet loTypeId="urn:microsoft.com/office/officeart/2016/7/layout/RepeatingBendingProcessNew" loCatId="process" qsTypeId="urn:microsoft.com/office/officeart/2005/8/quickstyle/simple1" qsCatId="simple" csTypeId="urn:microsoft.com/office/officeart/2005/8/colors/accent1_2" csCatId="accent1"/>
      <dgm:spPr/>
      <dgm:t>
        <a:bodyPr/>
        <a:lstStyle/>
        <a:p>
          <a:endParaRPr lang="en-US"/>
        </a:p>
      </dgm:t>
    </dgm:pt>
    <dgm:pt modelId="{F327FC00-892E-4595-BC37-4A8690D896E2}">
      <dgm:prSet/>
      <dgm:spPr/>
      <dgm:t>
        <a:bodyPr/>
        <a:lstStyle/>
        <a:p>
          <a:r>
            <a:rPr lang="en-US" dirty="0"/>
            <a:t>For each image in the dataset, apply the defined transformations to </a:t>
          </a:r>
          <a:r>
            <a:rPr lang="en-US" b="1" dirty="0"/>
            <a:t>generate transformed versions</a:t>
          </a:r>
          <a:r>
            <a:rPr lang="en-US" dirty="0"/>
            <a:t> of the image.</a:t>
          </a:r>
        </a:p>
      </dgm:t>
    </dgm:pt>
    <dgm:pt modelId="{96C3F983-10A4-4959-AEAF-28A9A4BC2438}" type="parTrans" cxnId="{60F6974D-8B8B-44C2-80EC-E652BC33BE4E}">
      <dgm:prSet/>
      <dgm:spPr/>
      <dgm:t>
        <a:bodyPr/>
        <a:lstStyle/>
        <a:p>
          <a:endParaRPr lang="en-US"/>
        </a:p>
      </dgm:t>
    </dgm:pt>
    <dgm:pt modelId="{35DF09D1-65C5-4CA7-B6B7-330AAE343FF3}" type="sibTrans" cxnId="{60F6974D-8B8B-44C2-80EC-E652BC33BE4E}">
      <dgm:prSet/>
      <dgm:spPr/>
      <dgm:t>
        <a:bodyPr/>
        <a:lstStyle/>
        <a:p>
          <a:endParaRPr lang="en-US"/>
        </a:p>
      </dgm:t>
    </dgm:pt>
    <dgm:pt modelId="{08BB44F3-3CD5-4FA9-8987-A85A55F493E7}">
      <dgm:prSet/>
      <dgm:spPr/>
      <dgm:t>
        <a:bodyPr/>
        <a:lstStyle/>
        <a:p>
          <a:pPr rtl="0"/>
          <a:r>
            <a:rPr lang="en-US" b="0" dirty="0"/>
            <a:t>Utilize CLIP to </a:t>
          </a:r>
          <a:r>
            <a:rPr lang="en-US" b="1" dirty="0"/>
            <a:t>predict the probability distribution</a:t>
          </a:r>
          <a:r>
            <a:rPr lang="en-US" dirty="0"/>
            <a:t> over the set of captions </a:t>
          </a:r>
          <a:r>
            <a:rPr lang="en-US" dirty="0">
              <a:latin typeface="Tw Cen MT"/>
            </a:rPr>
            <a:t>associated with</a:t>
          </a:r>
          <a:r>
            <a:rPr lang="en-US" dirty="0"/>
            <a:t> each transformed image</a:t>
          </a:r>
        </a:p>
      </dgm:t>
    </dgm:pt>
    <dgm:pt modelId="{B98DDAA2-2CB5-4C83-B6C5-2820844BCD93}" type="parTrans" cxnId="{83DC78AD-009F-470A-97FF-6367383A9B98}">
      <dgm:prSet/>
      <dgm:spPr/>
      <dgm:t>
        <a:bodyPr/>
        <a:lstStyle/>
        <a:p>
          <a:endParaRPr lang="en-US"/>
        </a:p>
      </dgm:t>
    </dgm:pt>
    <dgm:pt modelId="{3F364F44-5186-4CD9-A954-D8D64CA696A6}" type="sibTrans" cxnId="{83DC78AD-009F-470A-97FF-6367383A9B98}">
      <dgm:prSet/>
      <dgm:spPr/>
      <dgm:t>
        <a:bodyPr/>
        <a:lstStyle/>
        <a:p>
          <a:endParaRPr lang="en-US"/>
        </a:p>
      </dgm:t>
    </dgm:pt>
    <dgm:pt modelId="{1207BA47-01E6-4D68-8C3E-0D3F5CEB1274}">
      <dgm:prSet/>
      <dgm:spPr/>
      <dgm:t>
        <a:bodyPr/>
        <a:lstStyle/>
        <a:p>
          <a:r>
            <a:rPr lang="en-US" b="1" dirty="0"/>
            <a:t>Compare </a:t>
          </a:r>
          <a:r>
            <a:rPr lang="en-US" dirty="0"/>
            <a:t>the predicted caption probabilities before and after transformation for each image</a:t>
          </a:r>
        </a:p>
      </dgm:t>
    </dgm:pt>
    <dgm:pt modelId="{18AED494-DDA6-4206-9318-4F31D3C38649}" type="parTrans" cxnId="{F7557BE3-E42E-40BA-A5E3-41C4ECE6D6B4}">
      <dgm:prSet/>
      <dgm:spPr/>
      <dgm:t>
        <a:bodyPr/>
        <a:lstStyle/>
        <a:p>
          <a:endParaRPr lang="en-US"/>
        </a:p>
      </dgm:t>
    </dgm:pt>
    <dgm:pt modelId="{70F09CC9-C9EB-4599-9121-A11B21DA56D1}" type="sibTrans" cxnId="{F7557BE3-E42E-40BA-A5E3-41C4ECE6D6B4}">
      <dgm:prSet/>
      <dgm:spPr/>
      <dgm:t>
        <a:bodyPr/>
        <a:lstStyle/>
        <a:p>
          <a:endParaRPr lang="en-US"/>
        </a:p>
      </dgm:t>
    </dgm:pt>
    <dgm:pt modelId="{B1326453-3DCB-4C3B-9682-9FDA00F3348E}">
      <dgm:prSet/>
      <dgm:spPr/>
      <dgm:t>
        <a:bodyPr/>
        <a:lstStyle/>
        <a:p>
          <a:pPr rtl="0"/>
          <a:r>
            <a:rPr lang="en-US" b="1" dirty="0"/>
            <a:t>Identify </a:t>
          </a:r>
          <a:r>
            <a:rPr lang="en-US" b="0" dirty="0">
              <a:latin typeface="Tw Cen MT"/>
            </a:rPr>
            <a:t>transformations </a:t>
          </a:r>
          <a:r>
            <a:rPr lang="en-US" dirty="0"/>
            <a:t>that lead to </a:t>
          </a:r>
          <a:r>
            <a:rPr lang="en-US" b="1" dirty="0"/>
            <a:t>significant changes</a:t>
          </a:r>
          <a:r>
            <a:rPr lang="en-US" dirty="0"/>
            <a:t> in the predicted  caption probabilities.</a:t>
          </a:r>
          <a:r>
            <a:rPr lang="en-US" dirty="0">
              <a:latin typeface="Tw Cen MT"/>
            </a:rPr>
            <a:t> </a:t>
          </a:r>
          <a:endParaRPr lang="en-US" dirty="0"/>
        </a:p>
      </dgm:t>
    </dgm:pt>
    <dgm:pt modelId="{A12E51A6-7EBF-4CF4-A004-39DB17F860C1}" type="parTrans" cxnId="{A3B150F7-DDF7-4DDE-A757-12871D233B78}">
      <dgm:prSet/>
      <dgm:spPr/>
      <dgm:t>
        <a:bodyPr/>
        <a:lstStyle/>
        <a:p>
          <a:endParaRPr lang="en-US"/>
        </a:p>
      </dgm:t>
    </dgm:pt>
    <dgm:pt modelId="{0EAA1DDC-34A8-4F68-93C6-4136B6117C44}" type="sibTrans" cxnId="{A3B150F7-DDF7-4DDE-A757-12871D233B78}">
      <dgm:prSet/>
      <dgm:spPr/>
      <dgm:t>
        <a:bodyPr/>
        <a:lstStyle/>
        <a:p>
          <a:endParaRPr lang="en-US"/>
        </a:p>
      </dgm:t>
    </dgm:pt>
    <dgm:pt modelId="{ACC8B9F2-4742-470D-A0DF-54995078C8E1}">
      <dgm:prSet/>
      <dgm:spPr/>
      <dgm:t>
        <a:bodyPr/>
        <a:lstStyle/>
        <a:p>
          <a:pPr rtl="0"/>
          <a:r>
            <a:rPr lang="en-US" dirty="0"/>
            <a:t>Explore cases where transformed images result in disparate </a:t>
          </a:r>
          <a:r>
            <a:rPr lang="en-US" dirty="0">
              <a:latin typeface="Tw Cen MT"/>
            </a:rPr>
            <a:t>predictions compared</a:t>
          </a:r>
          <a:r>
            <a:rPr lang="en-US" dirty="0"/>
            <a:t> to the original image</a:t>
          </a:r>
        </a:p>
      </dgm:t>
    </dgm:pt>
    <dgm:pt modelId="{4FB3AD03-F90C-4C4D-855A-8F57D56BEB91}" type="parTrans" cxnId="{F6CEE163-04AD-4147-AD26-927568D408AD}">
      <dgm:prSet/>
      <dgm:spPr/>
      <dgm:t>
        <a:bodyPr/>
        <a:lstStyle/>
        <a:p>
          <a:endParaRPr lang="en-US"/>
        </a:p>
      </dgm:t>
    </dgm:pt>
    <dgm:pt modelId="{16E9DDB6-AF03-4B13-BB77-88ACDE542560}" type="sibTrans" cxnId="{F6CEE163-04AD-4147-AD26-927568D408AD}">
      <dgm:prSet/>
      <dgm:spPr/>
      <dgm:t>
        <a:bodyPr/>
        <a:lstStyle/>
        <a:p>
          <a:endParaRPr lang="en-US"/>
        </a:p>
      </dgm:t>
    </dgm:pt>
    <dgm:pt modelId="{D9497A27-6608-45B4-B951-7E7402AC5778}" type="pres">
      <dgm:prSet presAssocID="{69301DE8-E8F6-4C65-8A37-95378D032973}" presName="Name0" presStyleCnt="0">
        <dgm:presLayoutVars>
          <dgm:dir/>
          <dgm:resizeHandles val="exact"/>
        </dgm:presLayoutVars>
      </dgm:prSet>
      <dgm:spPr/>
    </dgm:pt>
    <dgm:pt modelId="{B8247A9F-C581-4065-96D6-B650308B7FDE}" type="pres">
      <dgm:prSet presAssocID="{F327FC00-892E-4595-BC37-4A8690D896E2}" presName="node" presStyleLbl="node1" presStyleIdx="0" presStyleCnt="5">
        <dgm:presLayoutVars>
          <dgm:bulletEnabled val="1"/>
        </dgm:presLayoutVars>
      </dgm:prSet>
      <dgm:spPr/>
    </dgm:pt>
    <dgm:pt modelId="{BA9565F3-B716-4B39-9507-4E94A745E74E}" type="pres">
      <dgm:prSet presAssocID="{35DF09D1-65C5-4CA7-B6B7-330AAE343FF3}" presName="sibTrans" presStyleLbl="sibTrans1D1" presStyleIdx="0" presStyleCnt="4"/>
      <dgm:spPr/>
    </dgm:pt>
    <dgm:pt modelId="{1974A0B4-59A9-4A7F-9DED-FB6319125137}" type="pres">
      <dgm:prSet presAssocID="{35DF09D1-65C5-4CA7-B6B7-330AAE343FF3}" presName="connectorText" presStyleLbl="sibTrans1D1" presStyleIdx="0" presStyleCnt="4"/>
      <dgm:spPr/>
    </dgm:pt>
    <dgm:pt modelId="{F63E4364-65FC-4660-9622-7BFCF4B8128A}" type="pres">
      <dgm:prSet presAssocID="{08BB44F3-3CD5-4FA9-8987-A85A55F493E7}" presName="node" presStyleLbl="node1" presStyleIdx="1" presStyleCnt="5">
        <dgm:presLayoutVars>
          <dgm:bulletEnabled val="1"/>
        </dgm:presLayoutVars>
      </dgm:prSet>
      <dgm:spPr/>
    </dgm:pt>
    <dgm:pt modelId="{D9DB9E72-FC04-4C8E-A4BA-712315D9EC76}" type="pres">
      <dgm:prSet presAssocID="{3F364F44-5186-4CD9-A954-D8D64CA696A6}" presName="sibTrans" presStyleLbl="sibTrans1D1" presStyleIdx="1" presStyleCnt="4"/>
      <dgm:spPr/>
    </dgm:pt>
    <dgm:pt modelId="{E6ECDDCC-851B-4F4E-9144-C2654C9973FA}" type="pres">
      <dgm:prSet presAssocID="{3F364F44-5186-4CD9-A954-D8D64CA696A6}" presName="connectorText" presStyleLbl="sibTrans1D1" presStyleIdx="1" presStyleCnt="4"/>
      <dgm:spPr/>
    </dgm:pt>
    <dgm:pt modelId="{7FF16229-8863-4F45-9A71-7FFCC1A82024}" type="pres">
      <dgm:prSet presAssocID="{1207BA47-01E6-4D68-8C3E-0D3F5CEB1274}" presName="node" presStyleLbl="node1" presStyleIdx="2" presStyleCnt="5">
        <dgm:presLayoutVars>
          <dgm:bulletEnabled val="1"/>
        </dgm:presLayoutVars>
      </dgm:prSet>
      <dgm:spPr/>
    </dgm:pt>
    <dgm:pt modelId="{BE37FE05-0064-4134-AAAB-54949F0FB45C}" type="pres">
      <dgm:prSet presAssocID="{70F09CC9-C9EB-4599-9121-A11B21DA56D1}" presName="sibTrans" presStyleLbl="sibTrans1D1" presStyleIdx="2" presStyleCnt="4"/>
      <dgm:spPr/>
    </dgm:pt>
    <dgm:pt modelId="{71897834-B50A-44CF-B993-554FEC3E228B}" type="pres">
      <dgm:prSet presAssocID="{70F09CC9-C9EB-4599-9121-A11B21DA56D1}" presName="connectorText" presStyleLbl="sibTrans1D1" presStyleIdx="2" presStyleCnt="4"/>
      <dgm:spPr/>
    </dgm:pt>
    <dgm:pt modelId="{49404349-949A-4370-8530-BFCA2830BAC2}" type="pres">
      <dgm:prSet presAssocID="{B1326453-3DCB-4C3B-9682-9FDA00F3348E}" presName="node" presStyleLbl="node1" presStyleIdx="3" presStyleCnt="5">
        <dgm:presLayoutVars>
          <dgm:bulletEnabled val="1"/>
        </dgm:presLayoutVars>
      </dgm:prSet>
      <dgm:spPr/>
    </dgm:pt>
    <dgm:pt modelId="{12DC78BA-EB1E-4C41-9194-FF2C7F89EE13}" type="pres">
      <dgm:prSet presAssocID="{0EAA1DDC-34A8-4F68-93C6-4136B6117C44}" presName="sibTrans" presStyleLbl="sibTrans1D1" presStyleIdx="3" presStyleCnt="4"/>
      <dgm:spPr/>
    </dgm:pt>
    <dgm:pt modelId="{DBEB58A1-25AB-4429-95B6-BA8430544426}" type="pres">
      <dgm:prSet presAssocID="{0EAA1DDC-34A8-4F68-93C6-4136B6117C44}" presName="connectorText" presStyleLbl="sibTrans1D1" presStyleIdx="3" presStyleCnt="4"/>
      <dgm:spPr/>
    </dgm:pt>
    <dgm:pt modelId="{43455DE8-7064-4871-B919-8C04895E4CAE}" type="pres">
      <dgm:prSet presAssocID="{ACC8B9F2-4742-470D-A0DF-54995078C8E1}" presName="node" presStyleLbl="node1" presStyleIdx="4" presStyleCnt="5">
        <dgm:presLayoutVars>
          <dgm:bulletEnabled val="1"/>
        </dgm:presLayoutVars>
      </dgm:prSet>
      <dgm:spPr/>
    </dgm:pt>
  </dgm:ptLst>
  <dgm:cxnLst>
    <dgm:cxn modelId="{BD41C502-D9A6-4218-8144-E60E3AF1F624}" type="presOf" srcId="{35DF09D1-65C5-4CA7-B6B7-330AAE343FF3}" destId="{BA9565F3-B716-4B39-9507-4E94A745E74E}" srcOrd="0" destOrd="0" presId="urn:microsoft.com/office/officeart/2016/7/layout/RepeatingBendingProcessNew"/>
    <dgm:cxn modelId="{2ECA1308-6173-4E72-A354-154278572BE7}" type="presOf" srcId="{35DF09D1-65C5-4CA7-B6B7-330AAE343FF3}" destId="{1974A0B4-59A9-4A7F-9DED-FB6319125137}" srcOrd="1" destOrd="0" presId="urn:microsoft.com/office/officeart/2016/7/layout/RepeatingBendingProcessNew"/>
    <dgm:cxn modelId="{0619DE31-2C1F-4CCE-AE33-297EFE646154}" type="presOf" srcId="{69301DE8-E8F6-4C65-8A37-95378D032973}" destId="{D9497A27-6608-45B4-B951-7E7402AC5778}" srcOrd="0" destOrd="0" presId="urn:microsoft.com/office/officeart/2016/7/layout/RepeatingBendingProcessNew"/>
    <dgm:cxn modelId="{1C7F043E-F979-435F-847B-6B921084F97F}" type="presOf" srcId="{1207BA47-01E6-4D68-8C3E-0D3F5CEB1274}" destId="{7FF16229-8863-4F45-9A71-7FFCC1A82024}" srcOrd="0" destOrd="0" presId="urn:microsoft.com/office/officeart/2016/7/layout/RepeatingBendingProcessNew"/>
    <dgm:cxn modelId="{FFC21363-E892-4552-B643-63C5A3C31C04}" type="presOf" srcId="{ACC8B9F2-4742-470D-A0DF-54995078C8E1}" destId="{43455DE8-7064-4871-B919-8C04895E4CAE}" srcOrd="0" destOrd="0" presId="urn:microsoft.com/office/officeart/2016/7/layout/RepeatingBendingProcessNew"/>
    <dgm:cxn modelId="{F6CEE163-04AD-4147-AD26-927568D408AD}" srcId="{69301DE8-E8F6-4C65-8A37-95378D032973}" destId="{ACC8B9F2-4742-470D-A0DF-54995078C8E1}" srcOrd="4" destOrd="0" parTransId="{4FB3AD03-F90C-4C4D-855A-8F57D56BEB91}" sibTransId="{16E9DDB6-AF03-4B13-BB77-88ACDE542560}"/>
    <dgm:cxn modelId="{60F6974D-8B8B-44C2-80EC-E652BC33BE4E}" srcId="{69301DE8-E8F6-4C65-8A37-95378D032973}" destId="{F327FC00-892E-4595-BC37-4A8690D896E2}" srcOrd="0" destOrd="0" parTransId="{96C3F983-10A4-4959-AEAF-28A9A4BC2438}" sibTransId="{35DF09D1-65C5-4CA7-B6B7-330AAE343FF3}"/>
    <dgm:cxn modelId="{BF105F51-5780-446C-AC75-2719370BCBEE}" type="presOf" srcId="{F327FC00-892E-4595-BC37-4A8690D896E2}" destId="{B8247A9F-C581-4065-96D6-B650308B7FDE}" srcOrd="0" destOrd="0" presId="urn:microsoft.com/office/officeart/2016/7/layout/RepeatingBendingProcessNew"/>
    <dgm:cxn modelId="{F1062181-1F35-4A4D-A8D7-421BB2F42948}" type="presOf" srcId="{70F09CC9-C9EB-4599-9121-A11B21DA56D1}" destId="{71897834-B50A-44CF-B993-554FEC3E228B}" srcOrd="1" destOrd="0" presId="urn:microsoft.com/office/officeart/2016/7/layout/RepeatingBendingProcessNew"/>
    <dgm:cxn modelId="{402E2482-3213-4555-9BBC-7FCF7C11DF62}" type="presOf" srcId="{B1326453-3DCB-4C3B-9682-9FDA00F3348E}" destId="{49404349-949A-4370-8530-BFCA2830BAC2}" srcOrd="0" destOrd="0" presId="urn:microsoft.com/office/officeart/2016/7/layout/RepeatingBendingProcessNew"/>
    <dgm:cxn modelId="{A5812097-CA6F-4BB8-9426-B870CD1F2BB3}" type="presOf" srcId="{0EAA1DDC-34A8-4F68-93C6-4136B6117C44}" destId="{12DC78BA-EB1E-4C41-9194-FF2C7F89EE13}" srcOrd="0" destOrd="0" presId="urn:microsoft.com/office/officeart/2016/7/layout/RepeatingBendingProcessNew"/>
    <dgm:cxn modelId="{A09E72A8-58DC-4AB6-B604-7A7635BA2989}" type="presOf" srcId="{3F364F44-5186-4CD9-A954-D8D64CA696A6}" destId="{E6ECDDCC-851B-4F4E-9144-C2654C9973FA}" srcOrd="1" destOrd="0" presId="urn:microsoft.com/office/officeart/2016/7/layout/RepeatingBendingProcessNew"/>
    <dgm:cxn modelId="{83DC78AD-009F-470A-97FF-6367383A9B98}" srcId="{69301DE8-E8F6-4C65-8A37-95378D032973}" destId="{08BB44F3-3CD5-4FA9-8987-A85A55F493E7}" srcOrd="1" destOrd="0" parTransId="{B98DDAA2-2CB5-4C83-B6C5-2820844BCD93}" sibTransId="{3F364F44-5186-4CD9-A954-D8D64CA696A6}"/>
    <dgm:cxn modelId="{03B4EFC2-F931-48B9-8F03-455B257AE303}" type="presOf" srcId="{08BB44F3-3CD5-4FA9-8987-A85A55F493E7}" destId="{F63E4364-65FC-4660-9622-7BFCF4B8128A}" srcOrd="0" destOrd="0" presId="urn:microsoft.com/office/officeart/2016/7/layout/RepeatingBendingProcessNew"/>
    <dgm:cxn modelId="{A03E85C4-DA8B-4C00-80C7-7C9B8671175B}" type="presOf" srcId="{3F364F44-5186-4CD9-A954-D8D64CA696A6}" destId="{D9DB9E72-FC04-4C8E-A4BA-712315D9EC76}" srcOrd="0" destOrd="0" presId="urn:microsoft.com/office/officeart/2016/7/layout/RepeatingBendingProcessNew"/>
    <dgm:cxn modelId="{9A571ED7-6F52-41E9-8A77-20BFAAAE9A6A}" type="presOf" srcId="{70F09CC9-C9EB-4599-9121-A11B21DA56D1}" destId="{BE37FE05-0064-4134-AAAB-54949F0FB45C}" srcOrd="0" destOrd="0" presId="urn:microsoft.com/office/officeart/2016/7/layout/RepeatingBendingProcessNew"/>
    <dgm:cxn modelId="{F7557BE3-E42E-40BA-A5E3-41C4ECE6D6B4}" srcId="{69301DE8-E8F6-4C65-8A37-95378D032973}" destId="{1207BA47-01E6-4D68-8C3E-0D3F5CEB1274}" srcOrd="2" destOrd="0" parTransId="{18AED494-DDA6-4206-9318-4F31D3C38649}" sibTransId="{70F09CC9-C9EB-4599-9121-A11B21DA56D1}"/>
    <dgm:cxn modelId="{87A805F4-40B1-4013-A6F2-784D3017F306}" type="presOf" srcId="{0EAA1DDC-34A8-4F68-93C6-4136B6117C44}" destId="{DBEB58A1-25AB-4429-95B6-BA8430544426}" srcOrd="1" destOrd="0" presId="urn:microsoft.com/office/officeart/2016/7/layout/RepeatingBendingProcessNew"/>
    <dgm:cxn modelId="{A3B150F7-DDF7-4DDE-A757-12871D233B78}" srcId="{69301DE8-E8F6-4C65-8A37-95378D032973}" destId="{B1326453-3DCB-4C3B-9682-9FDA00F3348E}" srcOrd="3" destOrd="0" parTransId="{A12E51A6-7EBF-4CF4-A004-39DB17F860C1}" sibTransId="{0EAA1DDC-34A8-4F68-93C6-4136B6117C44}"/>
    <dgm:cxn modelId="{A0AAD62A-21A9-43E4-A27A-48035AFAD38D}" type="presParOf" srcId="{D9497A27-6608-45B4-B951-7E7402AC5778}" destId="{B8247A9F-C581-4065-96D6-B650308B7FDE}" srcOrd="0" destOrd="0" presId="urn:microsoft.com/office/officeart/2016/7/layout/RepeatingBendingProcessNew"/>
    <dgm:cxn modelId="{15745BDC-EE5E-4FBE-95E6-3622D7613BA3}" type="presParOf" srcId="{D9497A27-6608-45B4-B951-7E7402AC5778}" destId="{BA9565F3-B716-4B39-9507-4E94A745E74E}" srcOrd="1" destOrd="0" presId="urn:microsoft.com/office/officeart/2016/7/layout/RepeatingBendingProcessNew"/>
    <dgm:cxn modelId="{455128B8-D6D0-47D2-BA0A-C74B5767A2B9}" type="presParOf" srcId="{BA9565F3-B716-4B39-9507-4E94A745E74E}" destId="{1974A0B4-59A9-4A7F-9DED-FB6319125137}" srcOrd="0" destOrd="0" presId="urn:microsoft.com/office/officeart/2016/7/layout/RepeatingBendingProcessNew"/>
    <dgm:cxn modelId="{08539652-206E-4852-B5BE-F872EA5E28CC}" type="presParOf" srcId="{D9497A27-6608-45B4-B951-7E7402AC5778}" destId="{F63E4364-65FC-4660-9622-7BFCF4B8128A}" srcOrd="2" destOrd="0" presId="urn:microsoft.com/office/officeart/2016/7/layout/RepeatingBendingProcessNew"/>
    <dgm:cxn modelId="{4374F9C2-703B-4B64-8663-47BEC1C7232B}" type="presParOf" srcId="{D9497A27-6608-45B4-B951-7E7402AC5778}" destId="{D9DB9E72-FC04-4C8E-A4BA-712315D9EC76}" srcOrd="3" destOrd="0" presId="urn:microsoft.com/office/officeart/2016/7/layout/RepeatingBendingProcessNew"/>
    <dgm:cxn modelId="{798CFFFA-D62E-49F8-A343-7E26D6DB500B}" type="presParOf" srcId="{D9DB9E72-FC04-4C8E-A4BA-712315D9EC76}" destId="{E6ECDDCC-851B-4F4E-9144-C2654C9973FA}" srcOrd="0" destOrd="0" presId="urn:microsoft.com/office/officeart/2016/7/layout/RepeatingBendingProcessNew"/>
    <dgm:cxn modelId="{9192BB24-C554-4759-8C69-E19E85929799}" type="presParOf" srcId="{D9497A27-6608-45B4-B951-7E7402AC5778}" destId="{7FF16229-8863-4F45-9A71-7FFCC1A82024}" srcOrd="4" destOrd="0" presId="urn:microsoft.com/office/officeart/2016/7/layout/RepeatingBendingProcessNew"/>
    <dgm:cxn modelId="{0EF7A283-D034-4096-80F3-D7C0D36B3D28}" type="presParOf" srcId="{D9497A27-6608-45B4-B951-7E7402AC5778}" destId="{BE37FE05-0064-4134-AAAB-54949F0FB45C}" srcOrd="5" destOrd="0" presId="urn:microsoft.com/office/officeart/2016/7/layout/RepeatingBendingProcessNew"/>
    <dgm:cxn modelId="{6EC3C51E-3E57-4B28-A9FA-252F1B598834}" type="presParOf" srcId="{BE37FE05-0064-4134-AAAB-54949F0FB45C}" destId="{71897834-B50A-44CF-B993-554FEC3E228B}" srcOrd="0" destOrd="0" presId="urn:microsoft.com/office/officeart/2016/7/layout/RepeatingBendingProcessNew"/>
    <dgm:cxn modelId="{4BA99F5D-017A-444E-A9F7-CE6E1857F765}" type="presParOf" srcId="{D9497A27-6608-45B4-B951-7E7402AC5778}" destId="{49404349-949A-4370-8530-BFCA2830BAC2}" srcOrd="6" destOrd="0" presId="urn:microsoft.com/office/officeart/2016/7/layout/RepeatingBendingProcessNew"/>
    <dgm:cxn modelId="{872CE505-937A-45B0-A9BF-410D17AE679F}" type="presParOf" srcId="{D9497A27-6608-45B4-B951-7E7402AC5778}" destId="{12DC78BA-EB1E-4C41-9194-FF2C7F89EE13}" srcOrd="7" destOrd="0" presId="urn:microsoft.com/office/officeart/2016/7/layout/RepeatingBendingProcessNew"/>
    <dgm:cxn modelId="{DC224D53-FDA5-42B4-8204-F7E4D5B6CF42}" type="presParOf" srcId="{12DC78BA-EB1E-4C41-9194-FF2C7F89EE13}" destId="{DBEB58A1-25AB-4429-95B6-BA8430544426}" srcOrd="0" destOrd="0" presId="urn:microsoft.com/office/officeart/2016/7/layout/RepeatingBendingProcessNew"/>
    <dgm:cxn modelId="{93A4AA97-163E-4A2D-9CC2-C538ADF17B6E}" type="presParOf" srcId="{D9497A27-6608-45B4-B951-7E7402AC5778}" destId="{43455DE8-7064-4871-B919-8C04895E4CAE}" srcOrd="8"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92B6F86-3CD7-47CB-AF4B-30695C4BCBC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E25A521-B49A-4962-BEA4-85EDBC2595F3}">
      <dgm:prSet/>
      <dgm:spPr/>
      <dgm:t>
        <a:bodyPr/>
        <a:lstStyle/>
        <a:p>
          <a:pPr algn="just">
            <a:lnSpc>
              <a:spcPct val="100000"/>
            </a:lnSpc>
          </a:pPr>
          <a:r>
            <a:rPr lang="en-US"/>
            <a:t>Subjectivity in Evaluation: Manual assessment of the impact of transformations on predicted captions may introduce subjectivity and bias, potentially leading to inconsistent evaluations. So, there is a need to automate this process as well. </a:t>
          </a:r>
        </a:p>
      </dgm:t>
    </dgm:pt>
    <dgm:pt modelId="{33A78116-C6F5-43E7-8CCE-EC9D66388192}" type="parTrans" cxnId="{CCF9224D-F7C5-4B13-9DE4-A0E297C68C95}">
      <dgm:prSet/>
      <dgm:spPr/>
      <dgm:t>
        <a:bodyPr/>
        <a:lstStyle/>
        <a:p>
          <a:endParaRPr lang="en-US"/>
        </a:p>
      </dgm:t>
    </dgm:pt>
    <dgm:pt modelId="{C9244961-4306-4D85-B129-9252EB25EA02}" type="sibTrans" cxnId="{CCF9224D-F7C5-4B13-9DE4-A0E297C68C95}">
      <dgm:prSet/>
      <dgm:spPr/>
      <dgm:t>
        <a:bodyPr/>
        <a:lstStyle/>
        <a:p>
          <a:endParaRPr lang="en-US"/>
        </a:p>
      </dgm:t>
    </dgm:pt>
    <dgm:pt modelId="{7C6D489B-8BC6-400E-A6BE-EA6C5D78944C}">
      <dgm:prSet/>
      <dgm:spPr/>
      <dgm:t>
        <a:bodyPr/>
        <a:lstStyle/>
        <a:p>
          <a:pPr algn="just">
            <a:lnSpc>
              <a:spcPct val="100000"/>
            </a:lnSpc>
          </a:pPr>
          <a:r>
            <a:rPr lang="en-US"/>
            <a:t>The effectiveness of transformations in revealing CLIP's limitations may vary depending on the dataset used, limiting the generalizability of findings. So, need for evaluation of multiple dataset are required. </a:t>
          </a:r>
        </a:p>
      </dgm:t>
    </dgm:pt>
    <dgm:pt modelId="{1AE3E050-3A51-4812-AE3D-CA4FAF747791}" type="parTrans" cxnId="{9FC0CF7C-2B67-4B61-A747-BB54EAC3F1D1}">
      <dgm:prSet/>
      <dgm:spPr/>
      <dgm:t>
        <a:bodyPr/>
        <a:lstStyle/>
        <a:p>
          <a:endParaRPr lang="en-US"/>
        </a:p>
      </dgm:t>
    </dgm:pt>
    <dgm:pt modelId="{4D86A2EC-0C4B-4ECC-9433-F17396BD1D15}" type="sibTrans" cxnId="{9FC0CF7C-2B67-4B61-A747-BB54EAC3F1D1}">
      <dgm:prSet/>
      <dgm:spPr/>
      <dgm:t>
        <a:bodyPr/>
        <a:lstStyle/>
        <a:p>
          <a:endParaRPr lang="en-US"/>
        </a:p>
      </dgm:t>
    </dgm:pt>
    <dgm:pt modelId="{1399C612-0009-47BB-87AC-20623D54ABA0}" type="pres">
      <dgm:prSet presAssocID="{492B6F86-3CD7-47CB-AF4B-30695C4BCBCC}" presName="root" presStyleCnt="0">
        <dgm:presLayoutVars>
          <dgm:dir/>
          <dgm:resizeHandles val="exact"/>
        </dgm:presLayoutVars>
      </dgm:prSet>
      <dgm:spPr/>
    </dgm:pt>
    <dgm:pt modelId="{4A1A74A5-B049-45CF-AEA6-365FF66B0F29}" type="pres">
      <dgm:prSet presAssocID="{EE25A521-B49A-4962-BEA4-85EDBC2595F3}" presName="compNode" presStyleCnt="0"/>
      <dgm:spPr/>
    </dgm:pt>
    <dgm:pt modelId="{C4368A22-FFE4-4D42-A5C0-5616D45DF933}" type="pres">
      <dgm:prSet presAssocID="{EE25A521-B49A-4962-BEA4-85EDBC2595F3}" presName="bgRect" presStyleLbl="bgShp" presStyleIdx="0" presStyleCnt="2"/>
      <dgm:spPr/>
    </dgm:pt>
    <dgm:pt modelId="{461ECE3D-28A7-4D71-84A0-3600FEA7A819}" type="pres">
      <dgm:prSet presAssocID="{EE25A521-B49A-4962-BEA4-85EDBC2595F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Irritant"/>
        </a:ext>
      </dgm:extLst>
    </dgm:pt>
    <dgm:pt modelId="{4B0265A9-98F3-4E71-969F-AE551536115A}" type="pres">
      <dgm:prSet presAssocID="{EE25A521-B49A-4962-BEA4-85EDBC2595F3}" presName="spaceRect" presStyleCnt="0"/>
      <dgm:spPr/>
    </dgm:pt>
    <dgm:pt modelId="{747428BD-6811-4725-A0F6-9D63F8B9D951}" type="pres">
      <dgm:prSet presAssocID="{EE25A521-B49A-4962-BEA4-85EDBC2595F3}" presName="parTx" presStyleLbl="revTx" presStyleIdx="0" presStyleCnt="2">
        <dgm:presLayoutVars>
          <dgm:chMax val="0"/>
          <dgm:chPref val="0"/>
        </dgm:presLayoutVars>
      </dgm:prSet>
      <dgm:spPr/>
    </dgm:pt>
    <dgm:pt modelId="{8B654807-E056-4652-A496-B93E47BB9870}" type="pres">
      <dgm:prSet presAssocID="{C9244961-4306-4D85-B129-9252EB25EA02}" presName="sibTrans" presStyleCnt="0"/>
      <dgm:spPr/>
    </dgm:pt>
    <dgm:pt modelId="{9B8DCC22-8AC7-477B-BAC2-33AFE02E400D}" type="pres">
      <dgm:prSet presAssocID="{7C6D489B-8BC6-400E-A6BE-EA6C5D78944C}" presName="compNode" presStyleCnt="0"/>
      <dgm:spPr/>
    </dgm:pt>
    <dgm:pt modelId="{43C52319-430C-4802-BFB2-E5E5C33F96AD}" type="pres">
      <dgm:prSet presAssocID="{7C6D489B-8BC6-400E-A6BE-EA6C5D78944C}" presName="bgRect" presStyleLbl="bgShp" presStyleIdx="1" presStyleCnt="2"/>
      <dgm:spPr/>
    </dgm:pt>
    <dgm:pt modelId="{7551303B-B98F-46EF-8D58-73DF8442CB45}" type="pres">
      <dgm:prSet presAssocID="{7C6D489B-8BC6-400E-A6BE-EA6C5D78944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3EF0D490-F72F-4AB5-B4DC-686F621DF5B7}" type="pres">
      <dgm:prSet presAssocID="{7C6D489B-8BC6-400E-A6BE-EA6C5D78944C}" presName="spaceRect" presStyleCnt="0"/>
      <dgm:spPr/>
    </dgm:pt>
    <dgm:pt modelId="{063CC032-1255-42B3-9EFA-06FEE645973F}" type="pres">
      <dgm:prSet presAssocID="{7C6D489B-8BC6-400E-A6BE-EA6C5D78944C}" presName="parTx" presStyleLbl="revTx" presStyleIdx="1" presStyleCnt="2">
        <dgm:presLayoutVars>
          <dgm:chMax val="0"/>
          <dgm:chPref val="0"/>
        </dgm:presLayoutVars>
      </dgm:prSet>
      <dgm:spPr/>
    </dgm:pt>
  </dgm:ptLst>
  <dgm:cxnLst>
    <dgm:cxn modelId="{CCF9224D-F7C5-4B13-9DE4-A0E297C68C95}" srcId="{492B6F86-3CD7-47CB-AF4B-30695C4BCBCC}" destId="{EE25A521-B49A-4962-BEA4-85EDBC2595F3}" srcOrd="0" destOrd="0" parTransId="{33A78116-C6F5-43E7-8CCE-EC9D66388192}" sibTransId="{C9244961-4306-4D85-B129-9252EB25EA02}"/>
    <dgm:cxn modelId="{9FC0CF7C-2B67-4B61-A747-BB54EAC3F1D1}" srcId="{492B6F86-3CD7-47CB-AF4B-30695C4BCBCC}" destId="{7C6D489B-8BC6-400E-A6BE-EA6C5D78944C}" srcOrd="1" destOrd="0" parTransId="{1AE3E050-3A51-4812-AE3D-CA4FAF747791}" sibTransId="{4D86A2EC-0C4B-4ECC-9433-F17396BD1D15}"/>
    <dgm:cxn modelId="{B02E1AA8-0AC3-4FEE-9606-572FB2B01D1B}" type="presOf" srcId="{492B6F86-3CD7-47CB-AF4B-30695C4BCBCC}" destId="{1399C612-0009-47BB-87AC-20623D54ABA0}" srcOrd="0" destOrd="0" presId="urn:microsoft.com/office/officeart/2018/2/layout/IconVerticalSolidList"/>
    <dgm:cxn modelId="{D0161FA8-9844-4EC1-8FD6-975FAF964144}" type="presOf" srcId="{EE25A521-B49A-4962-BEA4-85EDBC2595F3}" destId="{747428BD-6811-4725-A0F6-9D63F8B9D951}" srcOrd="0" destOrd="0" presId="urn:microsoft.com/office/officeart/2018/2/layout/IconVerticalSolidList"/>
    <dgm:cxn modelId="{6CB327CB-229E-4382-B157-DBE15A5150F8}" type="presOf" srcId="{7C6D489B-8BC6-400E-A6BE-EA6C5D78944C}" destId="{063CC032-1255-42B3-9EFA-06FEE645973F}" srcOrd="0" destOrd="0" presId="urn:microsoft.com/office/officeart/2018/2/layout/IconVerticalSolidList"/>
    <dgm:cxn modelId="{A03EEDF7-9A13-40A9-8E9A-4CF3D9CF322F}" type="presParOf" srcId="{1399C612-0009-47BB-87AC-20623D54ABA0}" destId="{4A1A74A5-B049-45CF-AEA6-365FF66B0F29}" srcOrd="0" destOrd="0" presId="urn:microsoft.com/office/officeart/2018/2/layout/IconVerticalSolidList"/>
    <dgm:cxn modelId="{2D8AD8DF-DD7B-4E01-813A-B495BF20D7BA}" type="presParOf" srcId="{4A1A74A5-B049-45CF-AEA6-365FF66B0F29}" destId="{C4368A22-FFE4-4D42-A5C0-5616D45DF933}" srcOrd="0" destOrd="0" presId="urn:microsoft.com/office/officeart/2018/2/layout/IconVerticalSolidList"/>
    <dgm:cxn modelId="{DDEAD9E6-5776-40CE-8AEF-A4BBB327A4A8}" type="presParOf" srcId="{4A1A74A5-B049-45CF-AEA6-365FF66B0F29}" destId="{461ECE3D-28A7-4D71-84A0-3600FEA7A819}" srcOrd="1" destOrd="0" presId="urn:microsoft.com/office/officeart/2018/2/layout/IconVerticalSolidList"/>
    <dgm:cxn modelId="{669A247E-4B7C-425F-A0FE-26ED401045D2}" type="presParOf" srcId="{4A1A74A5-B049-45CF-AEA6-365FF66B0F29}" destId="{4B0265A9-98F3-4E71-969F-AE551536115A}" srcOrd="2" destOrd="0" presId="urn:microsoft.com/office/officeart/2018/2/layout/IconVerticalSolidList"/>
    <dgm:cxn modelId="{77F3BD34-F9A9-463E-B836-B9E664146890}" type="presParOf" srcId="{4A1A74A5-B049-45CF-AEA6-365FF66B0F29}" destId="{747428BD-6811-4725-A0F6-9D63F8B9D951}" srcOrd="3" destOrd="0" presId="urn:microsoft.com/office/officeart/2018/2/layout/IconVerticalSolidList"/>
    <dgm:cxn modelId="{C8642A6B-DBD2-482A-8960-5EF5B56444F5}" type="presParOf" srcId="{1399C612-0009-47BB-87AC-20623D54ABA0}" destId="{8B654807-E056-4652-A496-B93E47BB9870}" srcOrd="1" destOrd="0" presId="urn:microsoft.com/office/officeart/2018/2/layout/IconVerticalSolidList"/>
    <dgm:cxn modelId="{A69CB75E-F376-445C-BBF4-A55C6864A124}" type="presParOf" srcId="{1399C612-0009-47BB-87AC-20623D54ABA0}" destId="{9B8DCC22-8AC7-477B-BAC2-33AFE02E400D}" srcOrd="2" destOrd="0" presId="urn:microsoft.com/office/officeart/2018/2/layout/IconVerticalSolidList"/>
    <dgm:cxn modelId="{0E2F9C6C-1171-4B58-B263-CD792BC6CBA1}" type="presParOf" srcId="{9B8DCC22-8AC7-477B-BAC2-33AFE02E400D}" destId="{43C52319-430C-4802-BFB2-E5E5C33F96AD}" srcOrd="0" destOrd="0" presId="urn:microsoft.com/office/officeart/2018/2/layout/IconVerticalSolidList"/>
    <dgm:cxn modelId="{2F84A76C-C6A2-4D76-99F8-0ECAEB7E14FD}" type="presParOf" srcId="{9B8DCC22-8AC7-477B-BAC2-33AFE02E400D}" destId="{7551303B-B98F-46EF-8D58-73DF8442CB45}" srcOrd="1" destOrd="0" presId="urn:microsoft.com/office/officeart/2018/2/layout/IconVerticalSolidList"/>
    <dgm:cxn modelId="{5D4F748B-D9D9-4218-9221-AD7FBB9549C3}" type="presParOf" srcId="{9B8DCC22-8AC7-477B-BAC2-33AFE02E400D}" destId="{3EF0D490-F72F-4AB5-B4DC-686F621DF5B7}" srcOrd="2" destOrd="0" presId="urn:microsoft.com/office/officeart/2018/2/layout/IconVerticalSolidList"/>
    <dgm:cxn modelId="{625A1A29-8589-43F2-BA68-D08A86DB3234}" type="presParOf" srcId="{9B8DCC22-8AC7-477B-BAC2-33AFE02E400D}" destId="{063CC032-1255-42B3-9EFA-06FEE645973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1D317E-E190-4623-82A1-FF08C7A94FCD}">
      <dsp:nvSpPr>
        <dsp:cNvPr id="0" name=""/>
        <dsp:cNvSpPr/>
      </dsp:nvSpPr>
      <dsp:spPr>
        <a:xfrm>
          <a:off x="124031" y="730311"/>
          <a:ext cx="1541480" cy="154148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9B45A2-3F58-48F2-A947-DD83BEC17698}">
      <dsp:nvSpPr>
        <dsp:cNvPr id="0" name=""/>
        <dsp:cNvSpPr/>
      </dsp:nvSpPr>
      <dsp:spPr>
        <a:xfrm>
          <a:off x="447742" y="1054021"/>
          <a:ext cx="894058" cy="8940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272C51-F32B-48E3-8445-5CDFCE4A33E3}">
      <dsp:nvSpPr>
        <dsp:cNvPr id="0" name=""/>
        <dsp:cNvSpPr/>
      </dsp:nvSpPr>
      <dsp:spPr>
        <a:xfrm>
          <a:off x="1995829" y="730311"/>
          <a:ext cx="3633490" cy="1541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711200">
            <a:lnSpc>
              <a:spcPct val="100000"/>
            </a:lnSpc>
            <a:spcBef>
              <a:spcPct val="0"/>
            </a:spcBef>
            <a:spcAft>
              <a:spcPct val="35000"/>
            </a:spcAft>
            <a:buNone/>
          </a:pPr>
          <a:r>
            <a:rPr lang="en-US" sz="1600" kern="1200"/>
            <a:t>We initiated our analysis by leveraging the Flickr8k dataset, renowned for its diverse range of images paired with multiple captions. </a:t>
          </a:r>
        </a:p>
      </dsp:txBody>
      <dsp:txXfrm>
        <a:off x="1995829" y="730311"/>
        <a:ext cx="3633490" cy="1541480"/>
      </dsp:txXfrm>
    </dsp:sp>
    <dsp:sp modelId="{647E473D-CB9E-4C10-9AAA-EB4E25B2C543}">
      <dsp:nvSpPr>
        <dsp:cNvPr id="0" name=""/>
        <dsp:cNvSpPr/>
      </dsp:nvSpPr>
      <dsp:spPr>
        <a:xfrm>
          <a:off x="6262428" y="730311"/>
          <a:ext cx="1541480" cy="154148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0B3135-D337-4E4D-B771-DF70D666BCD9}">
      <dsp:nvSpPr>
        <dsp:cNvPr id="0" name=""/>
        <dsp:cNvSpPr/>
      </dsp:nvSpPr>
      <dsp:spPr>
        <a:xfrm>
          <a:off x="6586139" y="1054021"/>
          <a:ext cx="894058" cy="8940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D96B7F-A0A0-499E-95E2-CE01B3F008C1}">
      <dsp:nvSpPr>
        <dsp:cNvPr id="0" name=""/>
        <dsp:cNvSpPr/>
      </dsp:nvSpPr>
      <dsp:spPr>
        <a:xfrm>
          <a:off x="8134226" y="730311"/>
          <a:ext cx="3633490" cy="1541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711200">
            <a:lnSpc>
              <a:spcPct val="100000"/>
            </a:lnSpc>
            <a:spcBef>
              <a:spcPct val="0"/>
            </a:spcBef>
            <a:spcAft>
              <a:spcPct val="35000"/>
            </a:spcAft>
            <a:buNone/>
          </a:pPr>
          <a:r>
            <a:rPr lang="en-US" sz="1600" kern="1200"/>
            <a:t>To facilitate seamless processing, we meticulously pre-processed the dataset, establishing a robust mapping between image filenames and their corresponding captions</a:t>
          </a:r>
        </a:p>
      </dsp:txBody>
      <dsp:txXfrm>
        <a:off x="8134226" y="730311"/>
        <a:ext cx="3633490" cy="1541480"/>
      </dsp:txXfrm>
    </dsp:sp>
    <dsp:sp modelId="{811231F2-219E-4F4A-BACA-48BCCABDBCCB}">
      <dsp:nvSpPr>
        <dsp:cNvPr id="0" name=""/>
        <dsp:cNvSpPr/>
      </dsp:nvSpPr>
      <dsp:spPr>
        <a:xfrm>
          <a:off x="124031" y="3202405"/>
          <a:ext cx="1541480" cy="154148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D6A96A-17E8-46AC-9387-BFD62DC58F17}">
      <dsp:nvSpPr>
        <dsp:cNvPr id="0" name=""/>
        <dsp:cNvSpPr/>
      </dsp:nvSpPr>
      <dsp:spPr>
        <a:xfrm>
          <a:off x="447742" y="3526116"/>
          <a:ext cx="894058" cy="8940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5BC1B6-F5E6-4E7F-AD72-FBE899FC3FAA}">
      <dsp:nvSpPr>
        <dsp:cNvPr id="0" name=""/>
        <dsp:cNvSpPr/>
      </dsp:nvSpPr>
      <dsp:spPr>
        <a:xfrm>
          <a:off x="1995829" y="3202405"/>
          <a:ext cx="3633490" cy="1541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711200">
            <a:lnSpc>
              <a:spcPct val="100000"/>
            </a:lnSpc>
            <a:spcBef>
              <a:spcPct val="0"/>
            </a:spcBef>
            <a:spcAft>
              <a:spcPct val="35000"/>
            </a:spcAft>
            <a:buNone/>
          </a:pPr>
          <a:r>
            <a:rPr lang="en-US" sz="1600" kern="1200"/>
            <a:t>Initially, we selected the first caption for each image from the Flickr8k dataset. However, we observed that these captions often lacked sufficient description of the image content. </a:t>
          </a:r>
        </a:p>
      </dsp:txBody>
      <dsp:txXfrm>
        <a:off x="1995829" y="3202405"/>
        <a:ext cx="3633490" cy="1541480"/>
      </dsp:txXfrm>
    </dsp:sp>
    <dsp:sp modelId="{8DBEA0A5-5776-4E84-9AEB-53F2B378455E}">
      <dsp:nvSpPr>
        <dsp:cNvPr id="0" name=""/>
        <dsp:cNvSpPr/>
      </dsp:nvSpPr>
      <dsp:spPr>
        <a:xfrm>
          <a:off x="6262428" y="3202405"/>
          <a:ext cx="1541480" cy="154148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9BD457-EE34-4445-B425-3C59C3479DB4}">
      <dsp:nvSpPr>
        <dsp:cNvPr id="0" name=""/>
        <dsp:cNvSpPr/>
      </dsp:nvSpPr>
      <dsp:spPr>
        <a:xfrm>
          <a:off x="6586139" y="3526116"/>
          <a:ext cx="894058" cy="89405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084406-ADDA-4749-8B12-042E82EA3534}">
      <dsp:nvSpPr>
        <dsp:cNvPr id="0" name=""/>
        <dsp:cNvSpPr/>
      </dsp:nvSpPr>
      <dsp:spPr>
        <a:xfrm>
          <a:off x="8134226" y="3202405"/>
          <a:ext cx="3633490" cy="1541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711200">
            <a:lnSpc>
              <a:spcPct val="100000"/>
            </a:lnSpc>
            <a:spcBef>
              <a:spcPct val="0"/>
            </a:spcBef>
            <a:spcAft>
              <a:spcPct val="35000"/>
            </a:spcAft>
            <a:buNone/>
          </a:pPr>
          <a:r>
            <a:rPr lang="en-US" sz="1600" kern="1200"/>
            <a:t>After sampling several images, we found that the longest caption typically provided the most comprehensive information related to the image. Consequently, we transitioned to using the longest caption for our analysis.</a:t>
          </a:r>
        </a:p>
      </dsp:txBody>
      <dsp:txXfrm>
        <a:off x="8134226" y="3202405"/>
        <a:ext cx="3633490" cy="15414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15E064-FCC4-486A-A6B5-8B4AE8022240}">
      <dsp:nvSpPr>
        <dsp:cNvPr id="0" name=""/>
        <dsp:cNvSpPr/>
      </dsp:nvSpPr>
      <dsp:spPr>
        <a:xfrm>
          <a:off x="0" y="0"/>
          <a:ext cx="6382966"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3AACD25-B86F-440B-825F-02E95AD1DC38}">
      <dsp:nvSpPr>
        <dsp:cNvPr id="0" name=""/>
        <dsp:cNvSpPr/>
      </dsp:nvSpPr>
      <dsp:spPr>
        <a:xfrm>
          <a:off x="0" y="0"/>
          <a:ext cx="6382966" cy="1108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just" defTabSz="800100">
            <a:lnSpc>
              <a:spcPct val="90000"/>
            </a:lnSpc>
            <a:spcBef>
              <a:spcPct val="0"/>
            </a:spcBef>
            <a:spcAft>
              <a:spcPct val="35000"/>
            </a:spcAft>
            <a:buNone/>
            <a:defRPr cap="all"/>
          </a:pPr>
          <a:r>
            <a:rPr lang="en-US" sz="1800" kern="1200"/>
            <a:t>Harnessing the power of both </a:t>
          </a:r>
          <a:r>
            <a:rPr lang="en-US" sz="1800" kern="1200">
              <a:hlinkClick xmlns:r="http://schemas.openxmlformats.org/officeDocument/2006/relationships" r:id="rId1"/>
            </a:rPr>
            <a:t>CLIP</a:t>
          </a:r>
          <a:r>
            <a:rPr lang="en-US" sz="1800" kern="1200"/>
            <a:t> and </a:t>
          </a:r>
          <a:r>
            <a:rPr lang="en-US" sz="1800" kern="1200">
              <a:hlinkClick xmlns:r="http://schemas.openxmlformats.org/officeDocument/2006/relationships" r:id="rId2"/>
            </a:rPr>
            <a:t>DINOv2</a:t>
          </a:r>
          <a:r>
            <a:rPr lang="en-US" sz="1800" kern="1200"/>
            <a:t> models, we proceeded to extract image embeddings for each image in our dataset. </a:t>
          </a:r>
        </a:p>
      </dsp:txBody>
      <dsp:txXfrm>
        <a:off x="0" y="0"/>
        <a:ext cx="6382966" cy="1108256"/>
      </dsp:txXfrm>
    </dsp:sp>
    <dsp:sp modelId="{CE8950AF-224B-40D4-93D3-AFCA8E77EAA1}">
      <dsp:nvSpPr>
        <dsp:cNvPr id="0" name=""/>
        <dsp:cNvSpPr/>
      </dsp:nvSpPr>
      <dsp:spPr>
        <a:xfrm>
          <a:off x="0" y="1108256"/>
          <a:ext cx="6382966"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3E7F242-3420-4F62-A065-8738FC848716}">
      <dsp:nvSpPr>
        <dsp:cNvPr id="0" name=""/>
        <dsp:cNvSpPr/>
      </dsp:nvSpPr>
      <dsp:spPr>
        <a:xfrm>
          <a:off x="0" y="1108256"/>
          <a:ext cx="6382966" cy="1108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just" defTabSz="800100">
            <a:lnSpc>
              <a:spcPct val="90000"/>
            </a:lnSpc>
            <a:spcBef>
              <a:spcPct val="0"/>
            </a:spcBef>
            <a:spcAft>
              <a:spcPct val="35000"/>
            </a:spcAft>
            <a:buNone/>
            <a:defRPr cap="all"/>
          </a:pPr>
          <a:r>
            <a:rPr lang="en-US" sz="1800" kern="1200"/>
            <a:t>These embeddings were then stored in dedicated vector databases, ensuring efficient retrieval and comparison in subsequent stages</a:t>
          </a:r>
        </a:p>
      </dsp:txBody>
      <dsp:txXfrm>
        <a:off x="0" y="1108256"/>
        <a:ext cx="6382966" cy="11082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67513F-6877-4B76-8D67-FC1714DD1954}">
      <dsp:nvSpPr>
        <dsp:cNvPr id="0" name=""/>
        <dsp:cNvSpPr/>
      </dsp:nvSpPr>
      <dsp:spPr>
        <a:xfrm>
          <a:off x="212335" y="265877"/>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748A65-14B6-4C06-8EB6-C7322F7AC65A}">
      <dsp:nvSpPr>
        <dsp:cNvPr id="0" name=""/>
        <dsp:cNvSpPr/>
      </dsp:nvSpPr>
      <dsp:spPr>
        <a:xfrm>
          <a:off x="492877" y="546420"/>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D48FB6-4254-42AC-926B-F90F8DA99F92}">
      <dsp:nvSpPr>
        <dsp:cNvPr id="0" name=""/>
        <dsp:cNvSpPr/>
      </dsp:nvSpPr>
      <dsp:spPr>
        <a:xfrm>
          <a:off x="1834517" y="265877"/>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t>Utilized mathematical techniques such as L2-similarity computations initially.</a:t>
          </a:r>
        </a:p>
      </dsp:txBody>
      <dsp:txXfrm>
        <a:off x="1834517" y="265877"/>
        <a:ext cx="3148942" cy="1335915"/>
      </dsp:txXfrm>
    </dsp:sp>
    <dsp:sp modelId="{7154D9E4-5C95-437E-92A1-C5FA9A4D128B}">
      <dsp:nvSpPr>
        <dsp:cNvPr id="0" name=""/>
        <dsp:cNvSpPr/>
      </dsp:nvSpPr>
      <dsp:spPr>
        <a:xfrm>
          <a:off x="5532139" y="265877"/>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1F9780-ACD0-4D9F-BC2F-38D2ED2A05BD}">
      <dsp:nvSpPr>
        <dsp:cNvPr id="0" name=""/>
        <dsp:cNvSpPr/>
      </dsp:nvSpPr>
      <dsp:spPr>
        <a:xfrm>
          <a:off x="5812681" y="546420"/>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D20FBE-B125-48D0-B68E-622061FDF59B}">
      <dsp:nvSpPr>
        <dsp:cNvPr id="0" name=""/>
        <dsp:cNvSpPr/>
      </dsp:nvSpPr>
      <dsp:spPr>
        <a:xfrm>
          <a:off x="7154322" y="265877"/>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755650">
            <a:lnSpc>
              <a:spcPct val="100000"/>
            </a:lnSpc>
            <a:spcBef>
              <a:spcPct val="0"/>
            </a:spcBef>
            <a:spcAft>
              <a:spcPct val="35000"/>
            </a:spcAft>
            <a:buNone/>
          </a:pPr>
          <a:r>
            <a:rPr lang="en-US" sz="1700" kern="1200"/>
            <a:t>Retrieved the top 10 most similar images based on the embeddings generated by CLIP and DINOv2, respectively</a:t>
          </a:r>
        </a:p>
      </dsp:txBody>
      <dsp:txXfrm>
        <a:off x="7154322" y="265877"/>
        <a:ext cx="3148942" cy="1335915"/>
      </dsp:txXfrm>
    </dsp:sp>
    <dsp:sp modelId="{54FAB660-DCAC-40CF-9E50-2059405FD6DC}">
      <dsp:nvSpPr>
        <dsp:cNvPr id="0" name=""/>
        <dsp:cNvSpPr/>
      </dsp:nvSpPr>
      <dsp:spPr>
        <a:xfrm>
          <a:off x="212335" y="2257949"/>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685FB1-6C8B-4A16-BC89-D8BBC5D88C0E}">
      <dsp:nvSpPr>
        <dsp:cNvPr id="0" name=""/>
        <dsp:cNvSpPr/>
      </dsp:nvSpPr>
      <dsp:spPr>
        <a:xfrm>
          <a:off x="492877" y="2538491"/>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746DB2-02C2-442F-9B8A-468B369FF93D}">
      <dsp:nvSpPr>
        <dsp:cNvPr id="0" name=""/>
        <dsp:cNvSpPr/>
      </dsp:nvSpPr>
      <dsp:spPr>
        <a:xfrm>
          <a:off x="1834517" y="2257949"/>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755650">
            <a:lnSpc>
              <a:spcPct val="100000"/>
            </a:lnSpc>
            <a:spcBef>
              <a:spcPct val="0"/>
            </a:spcBef>
            <a:spcAft>
              <a:spcPct val="35000"/>
            </a:spcAft>
            <a:buNone/>
          </a:pPr>
          <a:r>
            <a:rPr lang="en-US" sz="1700" kern="1200"/>
            <a:t>Pinpointed "failure" cases where the models exhibited differing similarity assessments.</a:t>
          </a:r>
        </a:p>
      </dsp:txBody>
      <dsp:txXfrm>
        <a:off x="1834517" y="2257949"/>
        <a:ext cx="3148942" cy="1335915"/>
      </dsp:txXfrm>
    </dsp:sp>
    <dsp:sp modelId="{38FB3161-889A-42AE-9E7A-6A40B106A664}">
      <dsp:nvSpPr>
        <dsp:cNvPr id="0" name=""/>
        <dsp:cNvSpPr/>
      </dsp:nvSpPr>
      <dsp:spPr>
        <a:xfrm>
          <a:off x="5532139" y="2257949"/>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862563-2101-4C72-9A59-E10FCE490B0E}">
      <dsp:nvSpPr>
        <dsp:cNvPr id="0" name=""/>
        <dsp:cNvSpPr/>
      </dsp:nvSpPr>
      <dsp:spPr>
        <a:xfrm>
          <a:off x="5812681" y="2538491"/>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ED7761-55B1-40E5-9F66-8BFF927D1C9E}">
      <dsp:nvSpPr>
        <dsp:cNvPr id="0" name=""/>
        <dsp:cNvSpPr/>
      </dsp:nvSpPr>
      <dsp:spPr>
        <a:xfrm>
          <a:off x="7154322" y="2257949"/>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755650">
            <a:lnSpc>
              <a:spcPct val="100000"/>
            </a:lnSpc>
            <a:spcBef>
              <a:spcPct val="0"/>
            </a:spcBef>
            <a:spcAft>
              <a:spcPct val="35000"/>
            </a:spcAft>
            <a:buNone/>
          </a:pPr>
          <a:r>
            <a:rPr lang="en-US" sz="1700" kern="1200"/>
            <a:t>Transitioned to using cosine similarity instead of L2 based on findings from various research papers, as it was deemed more accurate.</a:t>
          </a:r>
        </a:p>
      </dsp:txBody>
      <dsp:txXfrm>
        <a:off x="7154322" y="2257949"/>
        <a:ext cx="3148942" cy="13359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3F2264-81E1-48C4-81DF-CA780D2924C8}">
      <dsp:nvSpPr>
        <dsp:cNvPr id="0" name=""/>
        <dsp:cNvSpPr/>
      </dsp:nvSpPr>
      <dsp:spPr>
        <a:xfrm>
          <a:off x="0" y="0"/>
          <a:ext cx="572148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35A45F-65FA-4120-B59D-B3E357936201}">
      <dsp:nvSpPr>
        <dsp:cNvPr id="0" name=""/>
        <dsp:cNvSpPr/>
      </dsp:nvSpPr>
      <dsp:spPr>
        <a:xfrm>
          <a:off x="0" y="0"/>
          <a:ext cx="5721484"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just" defTabSz="755650">
            <a:lnSpc>
              <a:spcPct val="90000"/>
            </a:lnSpc>
            <a:spcBef>
              <a:spcPct val="0"/>
            </a:spcBef>
            <a:spcAft>
              <a:spcPct val="35000"/>
            </a:spcAft>
            <a:buNone/>
          </a:pPr>
          <a:r>
            <a:rPr lang="en-US" sz="1700" kern="1200"/>
            <a:t>Given our interest in understanding the robustness of the CLIP image model, we propose to explore the impact of image transformations on the model's predicted captions. </a:t>
          </a:r>
        </a:p>
      </dsp:txBody>
      <dsp:txXfrm>
        <a:off x="0" y="0"/>
        <a:ext cx="5721484" cy="1087834"/>
      </dsp:txXfrm>
    </dsp:sp>
    <dsp:sp modelId="{230AFA89-0E8A-4A70-9241-EAC67CBC65F4}">
      <dsp:nvSpPr>
        <dsp:cNvPr id="0" name=""/>
        <dsp:cNvSpPr/>
      </dsp:nvSpPr>
      <dsp:spPr>
        <a:xfrm>
          <a:off x="0" y="1087834"/>
          <a:ext cx="5721484" cy="0"/>
        </a:xfrm>
        <a:prstGeom prst="line">
          <a:avLst/>
        </a:prstGeom>
        <a:solidFill>
          <a:schemeClr val="accent2">
            <a:hueOff val="-2185134"/>
            <a:satOff val="-2592"/>
            <a:lumOff val="-1372"/>
            <a:alphaOff val="0"/>
          </a:schemeClr>
        </a:solidFill>
        <a:ln w="12700" cap="flat" cmpd="sng" algn="ctr">
          <a:solidFill>
            <a:schemeClr val="accent2">
              <a:hueOff val="-2185134"/>
              <a:satOff val="-2592"/>
              <a:lumOff val="-137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C53F9F-281F-4587-9631-E04A026BD9E5}">
      <dsp:nvSpPr>
        <dsp:cNvPr id="0" name=""/>
        <dsp:cNvSpPr/>
      </dsp:nvSpPr>
      <dsp:spPr>
        <a:xfrm>
          <a:off x="0" y="1087834"/>
          <a:ext cx="5721484"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just" defTabSz="755650">
            <a:lnSpc>
              <a:spcPct val="90000"/>
            </a:lnSpc>
            <a:spcBef>
              <a:spcPct val="0"/>
            </a:spcBef>
            <a:spcAft>
              <a:spcPct val="35000"/>
            </a:spcAft>
            <a:buNone/>
          </a:pPr>
          <a:r>
            <a:rPr lang="en-US" sz="1700" kern="1200"/>
            <a:t>Creating a Classifier to Predict Caption Probabilities for a Single Image</a:t>
          </a:r>
        </a:p>
      </dsp:txBody>
      <dsp:txXfrm>
        <a:off x="0" y="1087834"/>
        <a:ext cx="5721484" cy="1087834"/>
      </dsp:txXfrm>
    </dsp:sp>
    <dsp:sp modelId="{96DB14A7-8ED1-41C0-B1F0-7CE0E5E098B5}">
      <dsp:nvSpPr>
        <dsp:cNvPr id="0" name=""/>
        <dsp:cNvSpPr/>
      </dsp:nvSpPr>
      <dsp:spPr>
        <a:xfrm>
          <a:off x="0" y="2175669"/>
          <a:ext cx="5721484" cy="0"/>
        </a:xfrm>
        <a:prstGeom prst="line">
          <a:avLst/>
        </a:prstGeom>
        <a:solidFill>
          <a:schemeClr val="accent2">
            <a:hueOff val="-4370269"/>
            <a:satOff val="-5184"/>
            <a:lumOff val="-2745"/>
            <a:alphaOff val="0"/>
          </a:schemeClr>
        </a:solidFill>
        <a:ln w="12700" cap="flat" cmpd="sng" algn="ctr">
          <a:solidFill>
            <a:schemeClr val="accent2">
              <a:hueOff val="-4370269"/>
              <a:satOff val="-5184"/>
              <a:lumOff val="-274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C956E9-13BA-4EA8-BAD1-F9A1CE47A72B}">
      <dsp:nvSpPr>
        <dsp:cNvPr id="0" name=""/>
        <dsp:cNvSpPr/>
      </dsp:nvSpPr>
      <dsp:spPr>
        <a:xfrm>
          <a:off x="0" y="2175669"/>
          <a:ext cx="5721484"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just" defTabSz="755650">
            <a:lnSpc>
              <a:spcPct val="90000"/>
            </a:lnSpc>
            <a:spcBef>
              <a:spcPct val="0"/>
            </a:spcBef>
            <a:spcAft>
              <a:spcPct val="35000"/>
            </a:spcAft>
            <a:buNone/>
          </a:pPr>
          <a:r>
            <a:rPr lang="en-US" sz="1700" b="1" kern="1200"/>
            <a:t>Objective</a:t>
          </a:r>
          <a:r>
            <a:rPr lang="en-US" sz="1700" kern="1200"/>
            <a:t>: Assessing How Transformations Affect Predicted Caption Probabilities</a:t>
          </a:r>
        </a:p>
      </dsp:txBody>
      <dsp:txXfrm>
        <a:off x="0" y="2175669"/>
        <a:ext cx="5721484" cy="1087834"/>
      </dsp:txXfrm>
    </dsp:sp>
    <dsp:sp modelId="{2B2D5397-7BD0-4164-BEBD-42946DB896AF}">
      <dsp:nvSpPr>
        <dsp:cNvPr id="0" name=""/>
        <dsp:cNvSpPr/>
      </dsp:nvSpPr>
      <dsp:spPr>
        <a:xfrm>
          <a:off x="0" y="3263503"/>
          <a:ext cx="5721484" cy="0"/>
        </a:xfrm>
        <a:prstGeom prst="line">
          <a:avLst/>
        </a:prstGeom>
        <a:solidFill>
          <a:schemeClr val="accent2">
            <a:hueOff val="-6555403"/>
            <a:satOff val="-7776"/>
            <a:lumOff val="-4117"/>
            <a:alphaOff val="0"/>
          </a:schemeClr>
        </a:solidFill>
        <a:ln w="12700" cap="flat" cmpd="sng" algn="ctr">
          <a:solidFill>
            <a:schemeClr val="accent2">
              <a:hueOff val="-6555403"/>
              <a:satOff val="-7776"/>
              <a:lumOff val="-411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29F62C-EB10-4189-A0F6-3846A21276A1}">
      <dsp:nvSpPr>
        <dsp:cNvPr id="0" name=""/>
        <dsp:cNvSpPr/>
      </dsp:nvSpPr>
      <dsp:spPr>
        <a:xfrm>
          <a:off x="0" y="3263503"/>
          <a:ext cx="5721484"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just" defTabSz="755650">
            <a:lnSpc>
              <a:spcPct val="90000"/>
            </a:lnSpc>
            <a:spcBef>
              <a:spcPct val="0"/>
            </a:spcBef>
            <a:spcAft>
              <a:spcPct val="35000"/>
            </a:spcAft>
            <a:buNone/>
          </a:pPr>
          <a:r>
            <a:rPr lang="en-US" sz="1700" b="1" kern="1200"/>
            <a:t>Significance</a:t>
          </a:r>
          <a:r>
            <a:rPr lang="en-US" sz="1700" kern="1200"/>
            <a:t>: Gaining Insights into CLIP's Robustness and Adaptability</a:t>
          </a:r>
        </a:p>
      </dsp:txBody>
      <dsp:txXfrm>
        <a:off x="0" y="3263503"/>
        <a:ext cx="5721484" cy="10878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9565F3-B716-4B39-9507-4E94A745E74E}">
      <dsp:nvSpPr>
        <dsp:cNvPr id="0" name=""/>
        <dsp:cNvSpPr/>
      </dsp:nvSpPr>
      <dsp:spPr>
        <a:xfrm>
          <a:off x="3274494" y="724617"/>
          <a:ext cx="554820" cy="91440"/>
        </a:xfrm>
        <a:custGeom>
          <a:avLst/>
          <a:gdLst/>
          <a:ahLst/>
          <a:cxnLst/>
          <a:rect l="0" t="0" r="0" b="0"/>
          <a:pathLst>
            <a:path>
              <a:moveTo>
                <a:pt x="0" y="45720"/>
              </a:moveTo>
              <a:lnTo>
                <a:pt x="55482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37268" y="767407"/>
        <a:ext cx="29271" cy="5859"/>
      </dsp:txXfrm>
    </dsp:sp>
    <dsp:sp modelId="{B8247A9F-C581-4065-96D6-B650308B7FDE}">
      <dsp:nvSpPr>
        <dsp:cNvPr id="0" name=""/>
        <dsp:cNvSpPr/>
      </dsp:nvSpPr>
      <dsp:spPr>
        <a:xfrm>
          <a:off x="730987" y="6745"/>
          <a:ext cx="2545307" cy="152718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722" tIns="130918" rIns="124722" bIns="130918" numCol="1" spcCol="1270" anchor="ctr" anchorCtr="0">
          <a:noAutofit/>
        </a:bodyPr>
        <a:lstStyle/>
        <a:p>
          <a:pPr marL="0" lvl="0" indent="0" algn="ctr" defTabSz="533400">
            <a:lnSpc>
              <a:spcPct val="90000"/>
            </a:lnSpc>
            <a:spcBef>
              <a:spcPct val="0"/>
            </a:spcBef>
            <a:spcAft>
              <a:spcPct val="35000"/>
            </a:spcAft>
            <a:buNone/>
          </a:pPr>
          <a:r>
            <a:rPr lang="en-US" sz="1200" kern="1200" dirty="0"/>
            <a:t>Utilized Flicker8k dataset with 5 captions per image</a:t>
          </a:r>
        </a:p>
      </dsp:txBody>
      <dsp:txXfrm>
        <a:off x="730987" y="6745"/>
        <a:ext cx="2545307" cy="1527184"/>
      </dsp:txXfrm>
    </dsp:sp>
    <dsp:sp modelId="{D9DB9E72-FC04-4C8E-A4BA-712315D9EC76}">
      <dsp:nvSpPr>
        <dsp:cNvPr id="0" name=""/>
        <dsp:cNvSpPr/>
      </dsp:nvSpPr>
      <dsp:spPr>
        <a:xfrm>
          <a:off x="2003640" y="1532129"/>
          <a:ext cx="3130727" cy="554820"/>
        </a:xfrm>
        <a:custGeom>
          <a:avLst/>
          <a:gdLst/>
          <a:ahLst/>
          <a:cxnLst/>
          <a:rect l="0" t="0" r="0" b="0"/>
          <a:pathLst>
            <a:path>
              <a:moveTo>
                <a:pt x="3130727" y="0"/>
              </a:moveTo>
              <a:lnTo>
                <a:pt x="3130727" y="294510"/>
              </a:lnTo>
              <a:lnTo>
                <a:pt x="0" y="294510"/>
              </a:lnTo>
              <a:lnTo>
                <a:pt x="0" y="5548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89379" y="1806610"/>
        <a:ext cx="159249" cy="5859"/>
      </dsp:txXfrm>
    </dsp:sp>
    <dsp:sp modelId="{F63E4364-65FC-4660-9622-7BFCF4B8128A}">
      <dsp:nvSpPr>
        <dsp:cNvPr id="0" name=""/>
        <dsp:cNvSpPr/>
      </dsp:nvSpPr>
      <dsp:spPr>
        <a:xfrm>
          <a:off x="3861714" y="6745"/>
          <a:ext cx="2545307" cy="152718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722" tIns="130918" rIns="124722" bIns="130918" numCol="1" spcCol="1270" anchor="ctr" anchorCtr="0">
          <a:noAutofit/>
        </a:bodyPr>
        <a:lstStyle/>
        <a:p>
          <a:pPr marL="0" lvl="0" indent="0" algn="ctr" defTabSz="533400" rtl="0">
            <a:lnSpc>
              <a:spcPct val="90000"/>
            </a:lnSpc>
            <a:spcBef>
              <a:spcPct val="0"/>
            </a:spcBef>
            <a:spcAft>
              <a:spcPct val="35000"/>
            </a:spcAft>
            <a:buNone/>
          </a:pPr>
          <a:r>
            <a:rPr lang="en-US" sz="1200" kern="1200" dirty="0"/>
            <a:t>Employed CLIP text embedding to </a:t>
          </a:r>
          <a:r>
            <a:rPr lang="en-US" sz="1200" b="1" kern="1200" dirty="0"/>
            <a:t>find similar captions for each caption</a:t>
          </a:r>
          <a:r>
            <a:rPr lang="en-US" sz="1200" kern="1200" dirty="0"/>
            <a:t>. Generated a list of 50 captions by finding 10 similar captions for each original caption. Removed duplicate captions to obtain a list of unique captions.</a:t>
          </a:r>
        </a:p>
      </dsp:txBody>
      <dsp:txXfrm>
        <a:off x="3861714" y="6745"/>
        <a:ext cx="2545307" cy="1527184"/>
      </dsp:txXfrm>
    </dsp:sp>
    <dsp:sp modelId="{BE37FE05-0064-4134-AAAB-54949F0FB45C}">
      <dsp:nvSpPr>
        <dsp:cNvPr id="0" name=""/>
        <dsp:cNvSpPr/>
      </dsp:nvSpPr>
      <dsp:spPr>
        <a:xfrm>
          <a:off x="3274494" y="2837222"/>
          <a:ext cx="554820" cy="91440"/>
        </a:xfrm>
        <a:custGeom>
          <a:avLst/>
          <a:gdLst/>
          <a:ahLst/>
          <a:cxnLst/>
          <a:rect l="0" t="0" r="0" b="0"/>
          <a:pathLst>
            <a:path>
              <a:moveTo>
                <a:pt x="0" y="45720"/>
              </a:moveTo>
              <a:lnTo>
                <a:pt x="55482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37268" y="2880012"/>
        <a:ext cx="29271" cy="5859"/>
      </dsp:txXfrm>
    </dsp:sp>
    <dsp:sp modelId="{7FF16229-8863-4F45-9A71-7FFCC1A82024}">
      <dsp:nvSpPr>
        <dsp:cNvPr id="0" name=""/>
        <dsp:cNvSpPr/>
      </dsp:nvSpPr>
      <dsp:spPr>
        <a:xfrm>
          <a:off x="730987" y="2119350"/>
          <a:ext cx="2545307" cy="152718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722" tIns="130918" rIns="124722" bIns="130918" numCol="1" spcCol="1270" anchor="ctr" anchorCtr="0">
          <a:noAutofit/>
        </a:bodyPr>
        <a:lstStyle/>
        <a:p>
          <a:pPr marL="0" lvl="0" indent="0" algn="ctr" defTabSz="533400" rtl="0">
            <a:lnSpc>
              <a:spcPct val="90000"/>
            </a:lnSpc>
            <a:spcBef>
              <a:spcPct val="0"/>
            </a:spcBef>
            <a:spcAft>
              <a:spcPct val="35000"/>
            </a:spcAft>
            <a:buNone/>
          </a:pPr>
          <a:r>
            <a:rPr lang="en-US" sz="1200" kern="1200" dirty="0"/>
            <a:t>Predicted the probability of each unique caption for each image. </a:t>
          </a:r>
          <a:r>
            <a:rPr lang="en-US" sz="1200" b="1" kern="1200" dirty="0"/>
            <a:t>Identified the top 10 captions</a:t>
          </a:r>
          <a:r>
            <a:rPr lang="en-US" sz="1200" kern="1200" dirty="0"/>
            <a:t> before and after transformation</a:t>
          </a:r>
        </a:p>
      </dsp:txBody>
      <dsp:txXfrm>
        <a:off x="730987" y="2119350"/>
        <a:ext cx="2545307" cy="1527184"/>
      </dsp:txXfrm>
    </dsp:sp>
    <dsp:sp modelId="{88C5BD74-AAAE-4214-90EE-C923704C8F3F}">
      <dsp:nvSpPr>
        <dsp:cNvPr id="0" name=""/>
        <dsp:cNvSpPr/>
      </dsp:nvSpPr>
      <dsp:spPr>
        <a:xfrm>
          <a:off x="2003640" y="3644734"/>
          <a:ext cx="3130727" cy="554820"/>
        </a:xfrm>
        <a:custGeom>
          <a:avLst/>
          <a:gdLst/>
          <a:ahLst/>
          <a:cxnLst/>
          <a:rect l="0" t="0" r="0" b="0"/>
          <a:pathLst>
            <a:path>
              <a:moveTo>
                <a:pt x="3130727" y="0"/>
              </a:moveTo>
              <a:lnTo>
                <a:pt x="3130727" y="294510"/>
              </a:lnTo>
              <a:lnTo>
                <a:pt x="0" y="294510"/>
              </a:lnTo>
              <a:lnTo>
                <a:pt x="0" y="5548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89379" y="3919214"/>
        <a:ext cx="159249" cy="5859"/>
      </dsp:txXfrm>
    </dsp:sp>
    <dsp:sp modelId="{49404349-949A-4370-8530-BFCA2830BAC2}">
      <dsp:nvSpPr>
        <dsp:cNvPr id="0" name=""/>
        <dsp:cNvSpPr/>
      </dsp:nvSpPr>
      <dsp:spPr>
        <a:xfrm>
          <a:off x="3861714" y="2119350"/>
          <a:ext cx="2545307" cy="152718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722" tIns="130918" rIns="124722" bIns="130918" numCol="1" spcCol="1270" anchor="ctr" anchorCtr="0">
          <a:noAutofit/>
        </a:bodyPr>
        <a:lstStyle/>
        <a:p>
          <a:pPr marL="0" lvl="0" indent="0" algn="ctr" defTabSz="533400" rtl="0">
            <a:lnSpc>
              <a:spcPct val="90000"/>
            </a:lnSpc>
            <a:spcBef>
              <a:spcPct val="0"/>
            </a:spcBef>
            <a:spcAft>
              <a:spcPct val="35000"/>
            </a:spcAft>
            <a:buNone/>
          </a:pPr>
          <a:r>
            <a:rPr lang="en-US" sz="1200" kern="1200" dirty="0"/>
            <a:t>Conducted manual inspections of images and captions for evaluation</a:t>
          </a:r>
        </a:p>
      </dsp:txBody>
      <dsp:txXfrm>
        <a:off x="3861714" y="2119350"/>
        <a:ext cx="2545307" cy="1527184"/>
      </dsp:txXfrm>
    </dsp:sp>
    <dsp:sp modelId="{C29C896E-2901-43A6-85C3-9152B23064B6}">
      <dsp:nvSpPr>
        <dsp:cNvPr id="0" name=""/>
        <dsp:cNvSpPr/>
      </dsp:nvSpPr>
      <dsp:spPr>
        <a:xfrm>
          <a:off x="3274494" y="4949827"/>
          <a:ext cx="554820" cy="91440"/>
        </a:xfrm>
        <a:custGeom>
          <a:avLst/>
          <a:gdLst/>
          <a:ahLst/>
          <a:cxnLst/>
          <a:rect l="0" t="0" r="0" b="0"/>
          <a:pathLst>
            <a:path>
              <a:moveTo>
                <a:pt x="0" y="45720"/>
              </a:moveTo>
              <a:lnTo>
                <a:pt x="55482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37268" y="4992617"/>
        <a:ext cx="29271" cy="5859"/>
      </dsp:txXfrm>
    </dsp:sp>
    <dsp:sp modelId="{52365A59-B461-4669-B783-F1DED9FE4020}">
      <dsp:nvSpPr>
        <dsp:cNvPr id="0" name=""/>
        <dsp:cNvSpPr/>
      </dsp:nvSpPr>
      <dsp:spPr>
        <a:xfrm>
          <a:off x="730987" y="4231955"/>
          <a:ext cx="2545307" cy="152718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722" tIns="130918" rIns="124722" bIns="130918" numCol="1" spcCol="1270" anchor="ctr" anchorCtr="0">
          <a:noAutofit/>
        </a:bodyPr>
        <a:lstStyle/>
        <a:p>
          <a:pPr marL="0" lvl="0" indent="0" algn="ctr" defTabSz="533400" rtl="0">
            <a:lnSpc>
              <a:spcPct val="90000"/>
            </a:lnSpc>
            <a:spcBef>
              <a:spcPct val="0"/>
            </a:spcBef>
            <a:spcAft>
              <a:spcPct val="35000"/>
            </a:spcAft>
            <a:buNone/>
          </a:pPr>
          <a:r>
            <a:rPr lang="en-US" sz="1200" kern="1200" dirty="0"/>
            <a:t>Developed a </a:t>
          </a:r>
          <a:r>
            <a:rPr lang="en-US" sz="1200" b="1" kern="1200" dirty="0">
              <a:latin typeface="Tw Cen MT"/>
            </a:rPr>
            <a:t>custom class </a:t>
          </a:r>
          <a:r>
            <a:rPr lang="en-US" sz="1200" b="0" kern="1200" dirty="0">
              <a:latin typeface="Tw Cen MT"/>
            </a:rPr>
            <a:t>to</a:t>
          </a:r>
          <a:r>
            <a:rPr lang="en-US" sz="1200" kern="1200" dirty="0"/>
            <a:t> reduce search space and hold image name, original top 10 captions, transformed top 10 captions, and the difference in caption count. Sorted the list of class according to caption count difference.</a:t>
          </a:r>
          <a:r>
            <a:rPr lang="en-US" sz="1200" kern="1200" dirty="0">
              <a:latin typeface="Tw Cen MT"/>
            </a:rPr>
            <a:t> </a:t>
          </a:r>
        </a:p>
      </dsp:txBody>
      <dsp:txXfrm>
        <a:off x="730987" y="4231955"/>
        <a:ext cx="2545307" cy="1527184"/>
      </dsp:txXfrm>
    </dsp:sp>
    <dsp:sp modelId="{0303DA22-487B-467E-BE23-1073F2EFFB04}">
      <dsp:nvSpPr>
        <dsp:cNvPr id="0" name=""/>
        <dsp:cNvSpPr/>
      </dsp:nvSpPr>
      <dsp:spPr>
        <a:xfrm>
          <a:off x="3861714" y="4231955"/>
          <a:ext cx="2545307" cy="152718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722" tIns="130918" rIns="124722" bIns="130918" numCol="1" spcCol="1270" anchor="ctr" anchorCtr="0">
          <a:noAutofit/>
        </a:bodyPr>
        <a:lstStyle/>
        <a:p>
          <a:pPr marL="0" lvl="0" indent="0" algn="ctr" defTabSz="533400" rtl="0">
            <a:lnSpc>
              <a:spcPct val="90000"/>
            </a:lnSpc>
            <a:spcBef>
              <a:spcPct val="0"/>
            </a:spcBef>
            <a:spcAft>
              <a:spcPct val="35000"/>
            </a:spcAft>
            <a:buNone/>
          </a:pPr>
          <a:r>
            <a:rPr lang="en-US" sz="1200" kern="1200" dirty="0"/>
            <a:t>Analyzed 100 such classes for each transformation type.</a:t>
          </a:r>
          <a:endParaRPr lang="en-US" sz="1200" kern="1200" dirty="0">
            <a:latin typeface="Tw Cen MT"/>
          </a:endParaRPr>
        </a:p>
      </dsp:txBody>
      <dsp:txXfrm>
        <a:off x="3861714" y="4231955"/>
        <a:ext cx="2545307" cy="152718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9565F3-B716-4B39-9507-4E94A745E74E}">
      <dsp:nvSpPr>
        <dsp:cNvPr id="0" name=""/>
        <dsp:cNvSpPr/>
      </dsp:nvSpPr>
      <dsp:spPr>
        <a:xfrm>
          <a:off x="3083019" y="694768"/>
          <a:ext cx="535203" cy="91440"/>
        </a:xfrm>
        <a:custGeom>
          <a:avLst/>
          <a:gdLst/>
          <a:ahLst/>
          <a:cxnLst/>
          <a:rect l="0" t="0" r="0" b="0"/>
          <a:pathLst>
            <a:path>
              <a:moveTo>
                <a:pt x="0" y="45720"/>
              </a:moveTo>
              <a:lnTo>
                <a:pt x="535203"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36476" y="737659"/>
        <a:ext cx="28290" cy="5658"/>
      </dsp:txXfrm>
    </dsp:sp>
    <dsp:sp modelId="{B8247A9F-C581-4065-96D6-B650308B7FDE}">
      <dsp:nvSpPr>
        <dsp:cNvPr id="0" name=""/>
        <dsp:cNvSpPr/>
      </dsp:nvSpPr>
      <dsp:spPr>
        <a:xfrm>
          <a:off x="624804" y="2483"/>
          <a:ext cx="2460015" cy="14760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543" tIns="126531" rIns="120543" bIns="126531" numCol="1" spcCol="1270" anchor="ctr" anchorCtr="0">
          <a:noAutofit/>
        </a:bodyPr>
        <a:lstStyle/>
        <a:p>
          <a:pPr marL="0" lvl="0" indent="0" algn="ctr" defTabSz="622300">
            <a:lnSpc>
              <a:spcPct val="90000"/>
            </a:lnSpc>
            <a:spcBef>
              <a:spcPct val="0"/>
            </a:spcBef>
            <a:spcAft>
              <a:spcPct val="35000"/>
            </a:spcAft>
            <a:buNone/>
          </a:pPr>
          <a:r>
            <a:rPr lang="en-US" sz="1400" kern="1200" dirty="0"/>
            <a:t>For each image in the dataset, apply the defined transformations to </a:t>
          </a:r>
          <a:r>
            <a:rPr lang="en-US" sz="1400" b="1" kern="1200" dirty="0"/>
            <a:t>generate transformed versions</a:t>
          </a:r>
          <a:r>
            <a:rPr lang="en-US" sz="1400" kern="1200" dirty="0"/>
            <a:t> of the image.</a:t>
          </a:r>
        </a:p>
      </dsp:txBody>
      <dsp:txXfrm>
        <a:off x="624804" y="2483"/>
        <a:ext cx="2460015" cy="1476009"/>
      </dsp:txXfrm>
    </dsp:sp>
    <dsp:sp modelId="{D9DB9E72-FC04-4C8E-A4BA-712315D9EC76}">
      <dsp:nvSpPr>
        <dsp:cNvPr id="0" name=""/>
        <dsp:cNvSpPr/>
      </dsp:nvSpPr>
      <dsp:spPr>
        <a:xfrm>
          <a:off x="1854812" y="1476692"/>
          <a:ext cx="3025818" cy="535203"/>
        </a:xfrm>
        <a:custGeom>
          <a:avLst/>
          <a:gdLst/>
          <a:ahLst/>
          <a:cxnLst/>
          <a:rect l="0" t="0" r="0" b="0"/>
          <a:pathLst>
            <a:path>
              <a:moveTo>
                <a:pt x="3025818" y="0"/>
              </a:moveTo>
              <a:lnTo>
                <a:pt x="3025818" y="284701"/>
              </a:lnTo>
              <a:lnTo>
                <a:pt x="0" y="284701"/>
              </a:lnTo>
              <a:lnTo>
                <a:pt x="0" y="535203"/>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90764" y="1741465"/>
        <a:ext cx="153913" cy="5658"/>
      </dsp:txXfrm>
    </dsp:sp>
    <dsp:sp modelId="{F63E4364-65FC-4660-9622-7BFCF4B8128A}">
      <dsp:nvSpPr>
        <dsp:cNvPr id="0" name=""/>
        <dsp:cNvSpPr/>
      </dsp:nvSpPr>
      <dsp:spPr>
        <a:xfrm>
          <a:off x="3650623" y="2483"/>
          <a:ext cx="2460015" cy="14760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543" tIns="126531" rIns="120543" bIns="126531" numCol="1" spcCol="1270" anchor="ctr" anchorCtr="0">
          <a:noAutofit/>
        </a:bodyPr>
        <a:lstStyle/>
        <a:p>
          <a:pPr marL="0" lvl="0" indent="0" algn="ctr" defTabSz="622300" rtl="0">
            <a:lnSpc>
              <a:spcPct val="90000"/>
            </a:lnSpc>
            <a:spcBef>
              <a:spcPct val="0"/>
            </a:spcBef>
            <a:spcAft>
              <a:spcPct val="35000"/>
            </a:spcAft>
            <a:buNone/>
          </a:pPr>
          <a:r>
            <a:rPr lang="en-US" sz="1400" b="0" kern="1200" dirty="0"/>
            <a:t>Utilize CLIP to </a:t>
          </a:r>
          <a:r>
            <a:rPr lang="en-US" sz="1400" b="1" kern="1200" dirty="0"/>
            <a:t>predict the probability distribution</a:t>
          </a:r>
          <a:r>
            <a:rPr lang="en-US" sz="1400" kern="1200" dirty="0"/>
            <a:t> over the set of captions </a:t>
          </a:r>
          <a:r>
            <a:rPr lang="en-US" sz="1400" kern="1200" dirty="0">
              <a:latin typeface="Tw Cen MT"/>
            </a:rPr>
            <a:t>associated with</a:t>
          </a:r>
          <a:r>
            <a:rPr lang="en-US" sz="1400" kern="1200" dirty="0"/>
            <a:t> each transformed image</a:t>
          </a:r>
        </a:p>
      </dsp:txBody>
      <dsp:txXfrm>
        <a:off x="3650623" y="2483"/>
        <a:ext cx="2460015" cy="1476009"/>
      </dsp:txXfrm>
    </dsp:sp>
    <dsp:sp modelId="{BE37FE05-0064-4134-AAAB-54949F0FB45C}">
      <dsp:nvSpPr>
        <dsp:cNvPr id="0" name=""/>
        <dsp:cNvSpPr/>
      </dsp:nvSpPr>
      <dsp:spPr>
        <a:xfrm>
          <a:off x="3083019" y="2736581"/>
          <a:ext cx="535203" cy="91440"/>
        </a:xfrm>
        <a:custGeom>
          <a:avLst/>
          <a:gdLst/>
          <a:ahLst/>
          <a:cxnLst/>
          <a:rect l="0" t="0" r="0" b="0"/>
          <a:pathLst>
            <a:path>
              <a:moveTo>
                <a:pt x="0" y="45720"/>
              </a:moveTo>
              <a:lnTo>
                <a:pt x="535203"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36476" y="2779471"/>
        <a:ext cx="28290" cy="5658"/>
      </dsp:txXfrm>
    </dsp:sp>
    <dsp:sp modelId="{7FF16229-8863-4F45-9A71-7FFCC1A82024}">
      <dsp:nvSpPr>
        <dsp:cNvPr id="0" name=""/>
        <dsp:cNvSpPr/>
      </dsp:nvSpPr>
      <dsp:spPr>
        <a:xfrm>
          <a:off x="624804" y="2044296"/>
          <a:ext cx="2460015" cy="14760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543" tIns="126531" rIns="120543" bIns="126531" numCol="1" spcCol="1270" anchor="ctr" anchorCtr="0">
          <a:noAutofit/>
        </a:bodyPr>
        <a:lstStyle/>
        <a:p>
          <a:pPr marL="0" lvl="0" indent="0" algn="ctr" defTabSz="622300">
            <a:lnSpc>
              <a:spcPct val="90000"/>
            </a:lnSpc>
            <a:spcBef>
              <a:spcPct val="0"/>
            </a:spcBef>
            <a:spcAft>
              <a:spcPct val="35000"/>
            </a:spcAft>
            <a:buNone/>
          </a:pPr>
          <a:r>
            <a:rPr lang="en-US" sz="1400" b="1" kern="1200" dirty="0"/>
            <a:t>Compare </a:t>
          </a:r>
          <a:r>
            <a:rPr lang="en-US" sz="1400" kern="1200" dirty="0"/>
            <a:t>the predicted caption probabilities before and after transformation for each image</a:t>
          </a:r>
        </a:p>
      </dsp:txBody>
      <dsp:txXfrm>
        <a:off x="624804" y="2044296"/>
        <a:ext cx="2460015" cy="1476009"/>
      </dsp:txXfrm>
    </dsp:sp>
    <dsp:sp modelId="{12DC78BA-EB1E-4C41-9194-FF2C7F89EE13}">
      <dsp:nvSpPr>
        <dsp:cNvPr id="0" name=""/>
        <dsp:cNvSpPr/>
      </dsp:nvSpPr>
      <dsp:spPr>
        <a:xfrm>
          <a:off x="1854812" y="3518505"/>
          <a:ext cx="3025818" cy="535203"/>
        </a:xfrm>
        <a:custGeom>
          <a:avLst/>
          <a:gdLst/>
          <a:ahLst/>
          <a:cxnLst/>
          <a:rect l="0" t="0" r="0" b="0"/>
          <a:pathLst>
            <a:path>
              <a:moveTo>
                <a:pt x="3025818" y="0"/>
              </a:moveTo>
              <a:lnTo>
                <a:pt x="3025818" y="284701"/>
              </a:lnTo>
              <a:lnTo>
                <a:pt x="0" y="284701"/>
              </a:lnTo>
              <a:lnTo>
                <a:pt x="0" y="535203"/>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90764" y="3783278"/>
        <a:ext cx="153913" cy="5658"/>
      </dsp:txXfrm>
    </dsp:sp>
    <dsp:sp modelId="{49404349-949A-4370-8530-BFCA2830BAC2}">
      <dsp:nvSpPr>
        <dsp:cNvPr id="0" name=""/>
        <dsp:cNvSpPr/>
      </dsp:nvSpPr>
      <dsp:spPr>
        <a:xfrm>
          <a:off x="3650623" y="2044296"/>
          <a:ext cx="2460015" cy="14760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543" tIns="126531" rIns="120543" bIns="126531" numCol="1" spcCol="1270" anchor="ctr" anchorCtr="0">
          <a:noAutofit/>
        </a:bodyPr>
        <a:lstStyle/>
        <a:p>
          <a:pPr marL="0" lvl="0" indent="0" algn="ctr" defTabSz="622300" rtl="0">
            <a:lnSpc>
              <a:spcPct val="90000"/>
            </a:lnSpc>
            <a:spcBef>
              <a:spcPct val="0"/>
            </a:spcBef>
            <a:spcAft>
              <a:spcPct val="35000"/>
            </a:spcAft>
            <a:buNone/>
          </a:pPr>
          <a:r>
            <a:rPr lang="en-US" sz="1400" b="1" kern="1200" dirty="0"/>
            <a:t>Identify </a:t>
          </a:r>
          <a:r>
            <a:rPr lang="en-US" sz="1400" b="0" kern="1200" dirty="0">
              <a:latin typeface="Tw Cen MT"/>
            </a:rPr>
            <a:t>transformations </a:t>
          </a:r>
          <a:r>
            <a:rPr lang="en-US" sz="1400" kern="1200" dirty="0"/>
            <a:t>that lead to </a:t>
          </a:r>
          <a:r>
            <a:rPr lang="en-US" sz="1400" b="1" kern="1200" dirty="0"/>
            <a:t>significant changes</a:t>
          </a:r>
          <a:r>
            <a:rPr lang="en-US" sz="1400" kern="1200" dirty="0"/>
            <a:t> in the predicted  caption probabilities.</a:t>
          </a:r>
          <a:r>
            <a:rPr lang="en-US" sz="1400" kern="1200" dirty="0">
              <a:latin typeface="Tw Cen MT"/>
            </a:rPr>
            <a:t> </a:t>
          </a:r>
          <a:endParaRPr lang="en-US" sz="1400" kern="1200" dirty="0"/>
        </a:p>
      </dsp:txBody>
      <dsp:txXfrm>
        <a:off x="3650623" y="2044296"/>
        <a:ext cx="2460015" cy="1476009"/>
      </dsp:txXfrm>
    </dsp:sp>
    <dsp:sp modelId="{43455DE8-7064-4871-B919-8C04895E4CAE}">
      <dsp:nvSpPr>
        <dsp:cNvPr id="0" name=""/>
        <dsp:cNvSpPr/>
      </dsp:nvSpPr>
      <dsp:spPr>
        <a:xfrm>
          <a:off x="624804" y="4086109"/>
          <a:ext cx="2460015" cy="14760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543" tIns="126531" rIns="120543" bIns="126531" numCol="1" spcCol="1270" anchor="ctr" anchorCtr="0">
          <a:noAutofit/>
        </a:bodyPr>
        <a:lstStyle/>
        <a:p>
          <a:pPr marL="0" lvl="0" indent="0" algn="ctr" defTabSz="622300" rtl="0">
            <a:lnSpc>
              <a:spcPct val="90000"/>
            </a:lnSpc>
            <a:spcBef>
              <a:spcPct val="0"/>
            </a:spcBef>
            <a:spcAft>
              <a:spcPct val="35000"/>
            </a:spcAft>
            <a:buNone/>
          </a:pPr>
          <a:r>
            <a:rPr lang="en-US" sz="1400" kern="1200" dirty="0"/>
            <a:t>Explore cases where transformed images result in disparate </a:t>
          </a:r>
          <a:r>
            <a:rPr lang="en-US" sz="1400" kern="1200" dirty="0">
              <a:latin typeface="Tw Cen MT"/>
            </a:rPr>
            <a:t>predictions compared</a:t>
          </a:r>
          <a:r>
            <a:rPr lang="en-US" sz="1400" kern="1200" dirty="0"/>
            <a:t> to the original image</a:t>
          </a:r>
        </a:p>
      </dsp:txBody>
      <dsp:txXfrm>
        <a:off x="624804" y="4086109"/>
        <a:ext cx="2460015" cy="147600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368A22-FFE4-4D42-A5C0-5616D45DF933}">
      <dsp:nvSpPr>
        <dsp:cNvPr id="0" name=""/>
        <dsp:cNvSpPr/>
      </dsp:nvSpPr>
      <dsp:spPr>
        <a:xfrm>
          <a:off x="0" y="753525"/>
          <a:ext cx="5906066" cy="16708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1ECE3D-28A7-4D71-84A0-3600FEA7A819}">
      <dsp:nvSpPr>
        <dsp:cNvPr id="0" name=""/>
        <dsp:cNvSpPr/>
      </dsp:nvSpPr>
      <dsp:spPr>
        <a:xfrm>
          <a:off x="505435" y="1129469"/>
          <a:ext cx="918973" cy="9189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7428BD-6811-4725-A0F6-9D63F8B9D951}">
      <dsp:nvSpPr>
        <dsp:cNvPr id="0" name=""/>
        <dsp:cNvSpPr/>
      </dsp:nvSpPr>
      <dsp:spPr>
        <a:xfrm>
          <a:off x="1929844" y="753525"/>
          <a:ext cx="3976222" cy="16708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833" tIns="176833" rIns="176833" bIns="176833" numCol="1" spcCol="1270" anchor="ctr" anchorCtr="0">
          <a:noAutofit/>
        </a:bodyPr>
        <a:lstStyle/>
        <a:p>
          <a:pPr marL="0" lvl="0" indent="0" algn="just" defTabSz="622300">
            <a:lnSpc>
              <a:spcPct val="100000"/>
            </a:lnSpc>
            <a:spcBef>
              <a:spcPct val="0"/>
            </a:spcBef>
            <a:spcAft>
              <a:spcPct val="35000"/>
            </a:spcAft>
            <a:buNone/>
          </a:pPr>
          <a:r>
            <a:rPr lang="en-US" sz="1400" kern="1200"/>
            <a:t>Subjectivity in Evaluation: Manual assessment of the impact of transformations on predicted captions may introduce subjectivity and bias, potentially leading to inconsistent evaluations. So, there is a need to automate this process as well. </a:t>
          </a:r>
        </a:p>
      </dsp:txBody>
      <dsp:txXfrm>
        <a:off x="1929844" y="753525"/>
        <a:ext cx="3976222" cy="1670861"/>
      </dsp:txXfrm>
    </dsp:sp>
    <dsp:sp modelId="{43C52319-430C-4802-BFB2-E5E5C33F96AD}">
      <dsp:nvSpPr>
        <dsp:cNvPr id="0" name=""/>
        <dsp:cNvSpPr/>
      </dsp:nvSpPr>
      <dsp:spPr>
        <a:xfrm>
          <a:off x="0" y="2817530"/>
          <a:ext cx="5906066" cy="16708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51303B-B98F-46EF-8D58-73DF8442CB45}">
      <dsp:nvSpPr>
        <dsp:cNvPr id="0" name=""/>
        <dsp:cNvSpPr/>
      </dsp:nvSpPr>
      <dsp:spPr>
        <a:xfrm>
          <a:off x="505435" y="3193474"/>
          <a:ext cx="918973" cy="9189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3CC032-1255-42B3-9EFA-06FEE645973F}">
      <dsp:nvSpPr>
        <dsp:cNvPr id="0" name=""/>
        <dsp:cNvSpPr/>
      </dsp:nvSpPr>
      <dsp:spPr>
        <a:xfrm>
          <a:off x="1929844" y="2817530"/>
          <a:ext cx="3976222" cy="16708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833" tIns="176833" rIns="176833" bIns="176833" numCol="1" spcCol="1270" anchor="ctr" anchorCtr="0">
          <a:noAutofit/>
        </a:bodyPr>
        <a:lstStyle/>
        <a:p>
          <a:pPr marL="0" lvl="0" indent="0" algn="just" defTabSz="622300">
            <a:lnSpc>
              <a:spcPct val="100000"/>
            </a:lnSpc>
            <a:spcBef>
              <a:spcPct val="0"/>
            </a:spcBef>
            <a:spcAft>
              <a:spcPct val="35000"/>
            </a:spcAft>
            <a:buNone/>
          </a:pPr>
          <a:r>
            <a:rPr lang="en-US" sz="1400" kern="1200"/>
            <a:t>The effectiveness of transformations in revealing CLIP's limitations may vary depending on the dataset used, limiting the generalizability of findings. So, need for evaluation of multiple dataset are required. </a:t>
          </a:r>
        </a:p>
      </dsp:txBody>
      <dsp:txXfrm>
        <a:off x="1929844" y="2817530"/>
        <a:ext cx="3976222" cy="1670861"/>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3/12/2024</a:t>
            </a:fld>
            <a:endParaRPr lang="en-US"/>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51217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3/12/2024</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5151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3/12/2024</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2959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3/12/2024</a:t>
            </a:fld>
            <a:endParaRPr lang="en-US"/>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6915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3/12/2024</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1296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3/12/2024</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6802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3/12/2024</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6026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3/12/2024</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8932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3/12/2024</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8244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3/12/2024</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7225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3/12/2024</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2657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3/12/2024</a:t>
            </a:fld>
            <a:endParaRPr lang="en-US"/>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1254503266"/>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75" r:id="rId5"/>
    <p:sldLayoutId id="2147483680" r:id="rId6"/>
    <p:sldLayoutId id="2147483676" r:id="rId7"/>
    <p:sldLayoutId id="2147483677" r:id="rId8"/>
    <p:sldLayoutId id="2147483678" r:id="rId9"/>
    <p:sldLayoutId id="2147483679" r:id="rId10"/>
    <p:sldLayoutId id="21474836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30.jpe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arxiv.org/pdf/2306.12105.pdf"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hyperlink" Target="https://zh.wikipedia.org/wiki/GPT-3" TargetMode="Externa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bstract smoke background">
            <a:extLst>
              <a:ext uri="{FF2B5EF4-FFF2-40B4-BE49-F238E27FC236}">
                <a16:creationId xmlns:a16="http://schemas.microsoft.com/office/drawing/2014/main" id="{DDAAA224-C2F2-5809-7013-E6E867682B40}"/>
              </a:ext>
            </a:extLst>
          </p:cNvPr>
          <p:cNvPicPr>
            <a:picLocks noChangeAspect="1"/>
          </p:cNvPicPr>
          <p:nvPr/>
        </p:nvPicPr>
        <p:blipFill rotWithShape="1">
          <a:blip r:embed="rId2"/>
          <a:srcRect t="6481" r="-1" b="8910"/>
          <a:stretch/>
        </p:blipFill>
        <p:spPr>
          <a:xfrm>
            <a:off x="-3044" y="0"/>
            <a:ext cx="12188932" cy="6857990"/>
          </a:xfrm>
          <a:prstGeom prst="rect">
            <a:avLst/>
          </a:prstGeom>
        </p:spPr>
      </p:pic>
      <p:sp>
        <p:nvSpPr>
          <p:cNvPr id="44" name="Rectangle 43">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2B8690-FD64-E6D7-7D13-9C1CE999B5F9}"/>
              </a:ext>
            </a:extLst>
          </p:cNvPr>
          <p:cNvSpPr>
            <a:spLocks noGrp="1"/>
          </p:cNvSpPr>
          <p:nvPr>
            <p:ph type="ctrTitle"/>
          </p:nvPr>
        </p:nvSpPr>
        <p:spPr>
          <a:xfrm>
            <a:off x="1524000" y="3142931"/>
            <a:ext cx="9178119" cy="2426453"/>
          </a:xfrm>
        </p:spPr>
        <p:txBody>
          <a:bodyPr>
            <a:normAutofit/>
          </a:bodyPr>
          <a:lstStyle/>
          <a:p>
            <a:r>
              <a:rPr lang="en-IN" sz="4800">
                <a:solidFill>
                  <a:schemeClr val="bg1"/>
                </a:solidFill>
              </a:rPr>
              <a:t>Unveiling</a:t>
            </a:r>
            <a:r>
              <a:rPr lang="en-IN" sz="4800">
                <a:solidFill>
                  <a:schemeClr val="bg1"/>
                </a:solidFill>
                <a:ea typeface="+mj-lt"/>
                <a:cs typeface="+mj-lt"/>
              </a:rPr>
              <a:t> Glitches: A Deep Dive into Image Encoding Bugs </a:t>
            </a:r>
            <a:endParaRPr lang="en-IN" sz="4800">
              <a:solidFill>
                <a:schemeClr val="bg1"/>
              </a:solidFill>
            </a:endParaRPr>
          </a:p>
          <a:p>
            <a:r>
              <a:rPr lang="en-IN" sz="4800">
                <a:solidFill>
                  <a:schemeClr val="bg1"/>
                </a:solidFill>
                <a:ea typeface="+mj-lt"/>
                <a:cs typeface="+mj-lt"/>
              </a:rPr>
              <a:t>within CLIP</a:t>
            </a:r>
            <a:endParaRPr lang="en-IN">
              <a:solidFill>
                <a:schemeClr val="bg1"/>
              </a:solidFill>
            </a:endParaRPr>
          </a:p>
        </p:txBody>
      </p:sp>
      <p:sp>
        <p:nvSpPr>
          <p:cNvPr id="3" name="Subtitle 2">
            <a:extLst>
              <a:ext uri="{FF2B5EF4-FFF2-40B4-BE49-F238E27FC236}">
                <a16:creationId xmlns:a16="http://schemas.microsoft.com/office/drawing/2014/main" id="{8B60B24A-7A0D-5BB6-29F8-F7799C5481BD}"/>
              </a:ext>
            </a:extLst>
          </p:cNvPr>
          <p:cNvSpPr>
            <a:spLocks noGrp="1"/>
          </p:cNvSpPr>
          <p:nvPr>
            <p:ph type="subTitle" idx="1"/>
          </p:nvPr>
        </p:nvSpPr>
        <p:spPr>
          <a:xfrm>
            <a:off x="1455761" y="5898047"/>
            <a:ext cx="9144000" cy="646785"/>
          </a:xfrm>
        </p:spPr>
        <p:txBody>
          <a:bodyPr vert="horz" lIns="91440" tIns="45720" rIns="91440" bIns="45720" rtlCol="0" anchor="t">
            <a:normAutofit/>
          </a:bodyPr>
          <a:lstStyle/>
          <a:p>
            <a:r>
              <a:rPr lang="en-IN">
                <a:solidFill>
                  <a:schemeClr val="bg1"/>
                </a:solidFill>
              </a:rPr>
              <a:t>Ayush Ranjan</a:t>
            </a:r>
            <a:r>
              <a:rPr lang="en-IN">
                <a:solidFill>
                  <a:schemeClr val="bg1"/>
                </a:solidFill>
                <a:ea typeface="+mn-lt"/>
                <a:cs typeface="+mn-lt"/>
              </a:rPr>
              <a:t>, Daniel Wen</a:t>
            </a:r>
            <a:r>
              <a:rPr lang="en-IN">
                <a:solidFill>
                  <a:schemeClr val="bg1"/>
                </a:solidFill>
              </a:rPr>
              <a:t>, </a:t>
            </a:r>
            <a:r>
              <a:rPr lang="en-IN">
                <a:solidFill>
                  <a:schemeClr val="bg1"/>
                </a:solidFill>
                <a:ea typeface="+mn-lt"/>
                <a:cs typeface="+mn-lt"/>
              </a:rPr>
              <a:t>Karthik K Bhat</a:t>
            </a:r>
            <a:endParaRPr lang="en-IN">
              <a:solidFill>
                <a:schemeClr val="bg1"/>
              </a:solidFill>
            </a:endParaRPr>
          </a:p>
        </p:txBody>
      </p:sp>
    </p:spTree>
    <p:extLst>
      <p:ext uri="{BB962C8B-B14F-4D97-AF65-F5344CB8AC3E}">
        <p14:creationId xmlns:p14="http://schemas.microsoft.com/office/powerpoint/2010/main" val="29682444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CBADE1C-509F-1087-AE0E-1D0836E66A1C}"/>
              </a:ext>
            </a:extLst>
          </p:cNvPr>
          <p:cNvSpPr>
            <a:spLocks noGrp="1"/>
          </p:cNvSpPr>
          <p:nvPr>
            <p:ph type="title"/>
          </p:nvPr>
        </p:nvSpPr>
        <p:spPr>
          <a:xfrm>
            <a:off x="838200" y="46678"/>
            <a:ext cx="10731689" cy="1405174"/>
          </a:xfrm>
        </p:spPr>
        <p:txBody>
          <a:bodyPr>
            <a:normAutofit/>
          </a:bodyPr>
          <a:lstStyle/>
          <a:p>
            <a:r>
              <a:rPr lang="en-US"/>
              <a:t>Overview of </a:t>
            </a:r>
            <a:r>
              <a:rPr lang="en-US">
                <a:ea typeface="+mj-lt"/>
                <a:cs typeface="+mj-lt"/>
              </a:rPr>
              <a:t>Discrepancy Analysis Framework </a:t>
            </a: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31D1BECD-C762-D4DB-EE63-5D6C0D7EF1D0}"/>
              </a:ext>
            </a:extLst>
          </p:cNvPr>
          <p:cNvPicPr>
            <a:picLocks noChangeAspect="1"/>
          </p:cNvPicPr>
          <p:nvPr/>
        </p:nvPicPr>
        <p:blipFill>
          <a:blip r:embed="rId2"/>
          <a:stretch>
            <a:fillRect/>
          </a:stretch>
        </p:blipFill>
        <p:spPr>
          <a:xfrm>
            <a:off x="5357436" y="1784022"/>
            <a:ext cx="3937343" cy="313554"/>
          </a:xfrm>
          <a:prstGeom prst="rect">
            <a:avLst/>
          </a:prstGeom>
        </p:spPr>
      </p:pic>
      <p:pic>
        <p:nvPicPr>
          <p:cNvPr id="7" name="Picture 6">
            <a:extLst>
              <a:ext uri="{FF2B5EF4-FFF2-40B4-BE49-F238E27FC236}">
                <a16:creationId xmlns:a16="http://schemas.microsoft.com/office/drawing/2014/main" id="{8848DE35-E10D-EB4F-7FCB-6C23741AE23C}"/>
              </a:ext>
            </a:extLst>
          </p:cNvPr>
          <p:cNvPicPr>
            <a:picLocks noChangeAspect="1"/>
          </p:cNvPicPr>
          <p:nvPr/>
        </p:nvPicPr>
        <p:blipFill>
          <a:blip r:embed="rId3"/>
          <a:stretch>
            <a:fillRect/>
          </a:stretch>
        </p:blipFill>
        <p:spPr>
          <a:xfrm>
            <a:off x="6285715" y="3833848"/>
            <a:ext cx="3379979" cy="1068834"/>
          </a:xfrm>
          <a:prstGeom prst="rect">
            <a:avLst/>
          </a:prstGeom>
        </p:spPr>
      </p:pic>
      <p:pic>
        <p:nvPicPr>
          <p:cNvPr id="9" name="Picture 8">
            <a:extLst>
              <a:ext uri="{FF2B5EF4-FFF2-40B4-BE49-F238E27FC236}">
                <a16:creationId xmlns:a16="http://schemas.microsoft.com/office/drawing/2014/main" id="{6015F4F9-45F6-0732-5805-09A06F95B877}"/>
              </a:ext>
            </a:extLst>
          </p:cNvPr>
          <p:cNvPicPr>
            <a:picLocks noChangeAspect="1"/>
          </p:cNvPicPr>
          <p:nvPr/>
        </p:nvPicPr>
        <p:blipFill>
          <a:blip r:embed="rId4"/>
          <a:stretch>
            <a:fillRect/>
          </a:stretch>
        </p:blipFill>
        <p:spPr>
          <a:xfrm>
            <a:off x="1041317" y="4036508"/>
            <a:ext cx="3432091" cy="785945"/>
          </a:xfrm>
          <a:prstGeom prst="rect">
            <a:avLst/>
          </a:prstGeom>
        </p:spPr>
      </p:pic>
      <p:pic>
        <p:nvPicPr>
          <p:cNvPr id="14" name="Picture 13">
            <a:extLst>
              <a:ext uri="{FF2B5EF4-FFF2-40B4-BE49-F238E27FC236}">
                <a16:creationId xmlns:a16="http://schemas.microsoft.com/office/drawing/2014/main" id="{55171994-68EF-094C-3E29-0ECC09A17A51}"/>
              </a:ext>
            </a:extLst>
          </p:cNvPr>
          <p:cNvPicPr>
            <a:picLocks noChangeAspect="1"/>
          </p:cNvPicPr>
          <p:nvPr/>
        </p:nvPicPr>
        <p:blipFill>
          <a:blip r:embed="rId5"/>
          <a:stretch>
            <a:fillRect/>
          </a:stretch>
        </p:blipFill>
        <p:spPr>
          <a:xfrm>
            <a:off x="183909" y="2073113"/>
            <a:ext cx="1616934" cy="962461"/>
          </a:xfrm>
          <a:prstGeom prst="rect">
            <a:avLst/>
          </a:prstGeom>
        </p:spPr>
      </p:pic>
      <p:pic>
        <p:nvPicPr>
          <p:cNvPr id="16" name="Picture 15">
            <a:extLst>
              <a:ext uri="{FF2B5EF4-FFF2-40B4-BE49-F238E27FC236}">
                <a16:creationId xmlns:a16="http://schemas.microsoft.com/office/drawing/2014/main" id="{9C9220C4-1FAD-A932-84BC-16F9FA2A304D}"/>
              </a:ext>
            </a:extLst>
          </p:cNvPr>
          <p:cNvPicPr>
            <a:picLocks noChangeAspect="1"/>
          </p:cNvPicPr>
          <p:nvPr/>
        </p:nvPicPr>
        <p:blipFill>
          <a:blip r:embed="rId6"/>
          <a:stretch>
            <a:fillRect/>
          </a:stretch>
        </p:blipFill>
        <p:spPr>
          <a:xfrm>
            <a:off x="3600985" y="2211155"/>
            <a:ext cx="1549562" cy="785945"/>
          </a:xfrm>
          <a:prstGeom prst="rect">
            <a:avLst/>
          </a:prstGeom>
        </p:spPr>
      </p:pic>
      <p:pic>
        <p:nvPicPr>
          <p:cNvPr id="19" name="Picture 18">
            <a:extLst>
              <a:ext uri="{FF2B5EF4-FFF2-40B4-BE49-F238E27FC236}">
                <a16:creationId xmlns:a16="http://schemas.microsoft.com/office/drawing/2014/main" id="{99ECBFF6-F3B2-9F5C-4072-88C61BF02D04}"/>
              </a:ext>
            </a:extLst>
          </p:cNvPr>
          <p:cNvPicPr>
            <a:picLocks noChangeAspect="1"/>
          </p:cNvPicPr>
          <p:nvPr/>
        </p:nvPicPr>
        <p:blipFill>
          <a:blip r:embed="rId7"/>
          <a:stretch>
            <a:fillRect/>
          </a:stretch>
        </p:blipFill>
        <p:spPr>
          <a:xfrm>
            <a:off x="6650664" y="2181949"/>
            <a:ext cx="1734763" cy="859968"/>
          </a:xfrm>
          <a:prstGeom prst="rect">
            <a:avLst/>
          </a:prstGeom>
        </p:spPr>
      </p:pic>
      <p:sp>
        <p:nvSpPr>
          <p:cNvPr id="17" name="Arrow: Right 16">
            <a:extLst>
              <a:ext uri="{FF2B5EF4-FFF2-40B4-BE49-F238E27FC236}">
                <a16:creationId xmlns:a16="http://schemas.microsoft.com/office/drawing/2014/main" id="{48A7ADD0-B676-3583-B1D3-A60804B54112}"/>
              </a:ext>
            </a:extLst>
          </p:cNvPr>
          <p:cNvSpPr/>
          <p:nvPr/>
        </p:nvSpPr>
        <p:spPr>
          <a:xfrm>
            <a:off x="5150547" y="2418389"/>
            <a:ext cx="1549562"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 name="Picture 20">
            <a:extLst>
              <a:ext uri="{FF2B5EF4-FFF2-40B4-BE49-F238E27FC236}">
                <a16:creationId xmlns:a16="http://schemas.microsoft.com/office/drawing/2014/main" id="{B70B9375-3A38-8AA7-6EB9-29DE41E4A0B1}"/>
              </a:ext>
            </a:extLst>
          </p:cNvPr>
          <p:cNvPicPr>
            <a:picLocks noChangeAspect="1"/>
          </p:cNvPicPr>
          <p:nvPr/>
        </p:nvPicPr>
        <p:blipFill>
          <a:blip r:embed="rId8"/>
          <a:stretch>
            <a:fillRect/>
          </a:stretch>
        </p:blipFill>
        <p:spPr>
          <a:xfrm>
            <a:off x="9393072" y="2120116"/>
            <a:ext cx="1950689" cy="983634"/>
          </a:xfrm>
          <a:prstGeom prst="rect">
            <a:avLst/>
          </a:prstGeom>
        </p:spPr>
      </p:pic>
      <p:sp>
        <p:nvSpPr>
          <p:cNvPr id="22" name="Arrow: Right 21">
            <a:extLst>
              <a:ext uri="{FF2B5EF4-FFF2-40B4-BE49-F238E27FC236}">
                <a16:creationId xmlns:a16="http://schemas.microsoft.com/office/drawing/2014/main" id="{FC964C57-5902-F78C-299B-9DF9C13F6C78}"/>
              </a:ext>
            </a:extLst>
          </p:cNvPr>
          <p:cNvSpPr/>
          <p:nvPr/>
        </p:nvSpPr>
        <p:spPr>
          <a:xfrm>
            <a:off x="8242487" y="2506979"/>
            <a:ext cx="1293526"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BAC0DCD5-8A2F-E436-0814-51A80DC6907D}"/>
              </a:ext>
            </a:extLst>
          </p:cNvPr>
          <p:cNvSpPr/>
          <p:nvPr/>
        </p:nvSpPr>
        <p:spPr>
          <a:xfrm rot="5400000">
            <a:off x="9435608" y="3835567"/>
            <a:ext cx="1917647"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5" name="Picture 24">
            <a:extLst>
              <a:ext uri="{FF2B5EF4-FFF2-40B4-BE49-F238E27FC236}">
                <a16:creationId xmlns:a16="http://schemas.microsoft.com/office/drawing/2014/main" id="{D0A5B717-C331-BFC7-1FDF-361EB4B2978E}"/>
              </a:ext>
            </a:extLst>
          </p:cNvPr>
          <p:cNvPicPr>
            <a:picLocks noChangeAspect="1"/>
          </p:cNvPicPr>
          <p:nvPr/>
        </p:nvPicPr>
        <p:blipFill>
          <a:blip r:embed="rId9"/>
          <a:stretch>
            <a:fillRect/>
          </a:stretch>
        </p:blipFill>
        <p:spPr>
          <a:xfrm>
            <a:off x="9122695" y="4980127"/>
            <a:ext cx="1964767" cy="1290626"/>
          </a:xfrm>
          <a:prstGeom prst="rect">
            <a:avLst/>
          </a:prstGeom>
        </p:spPr>
      </p:pic>
      <p:pic>
        <p:nvPicPr>
          <p:cNvPr id="28" name="Picture 27">
            <a:extLst>
              <a:ext uri="{FF2B5EF4-FFF2-40B4-BE49-F238E27FC236}">
                <a16:creationId xmlns:a16="http://schemas.microsoft.com/office/drawing/2014/main" id="{457BD565-DF7C-3620-2A29-4B488749DB32}"/>
              </a:ext>
            </a:extLst>
          </p:cNvPr>
          <p:cNvPicPr>
            <a:picLocks noChangeAspect="1"/>
          </p:cNvPicPr>
          <p:nvPr/>
        </p:nvPicPr>
        <p:blipFill>
          <a:blip r:embed="rId10"/>
          <a:stretch>
            <a:fillRect/>
          </a:stretch>
        </p:blipFill>
        <p:spPr>
          <a:xfrm>
            <a:off x="5103484" y="4917558"/>
            <a:ext cx="1831535" cy="941932"/>
          </a:xfrm>
          <a:prstGeom prst="rect">
            <a:avLst/>
          </a:prstGeom>
        </p:spPr>
      </p:pic>
      <p:sp>
        <p:nvSpPr>
          <p:cNvPr id="26" name="Arrow: Right 25">
            <a:extLst>
              <a:ext uri="{FF2B5EF4-FFF2-40B4-BE49-F238E27FC236}">
                <a16:creationId xmlns:a16="http://schemas.microsoft.com/office/drawing/2014/main" id="{5C493DF0-7866-8B30-B50B-AE754A9596E7}"/>
              </a:ext>
            </a:extLst>
          </p:cNvPr>
          <p:cNvSpPr/>
          <p:nvPr/>
        </p:nvSpPr>
        <p:spPr>
          <a:xfrm rot="10800000">
            <a:off x="6875930" y="5253965"/>
            <a:ext cx="224676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0" name="Picture 29">
            <a:extLst>
              <a:ext uri="{FF2B5EF4-FFF2-40B4-BE49-F238E27FC236}">
                <a16:creationId xmlns:a16="http://schemas.microsoft.com/office/drawing/2014/main" id="{7EA79661-070D-1095-958F-A6F544B9E8FB}"/>
              </a:ext>
            </a:extLst>
          </p:cNvPr>
          <p:cNvPicPr>
            <a:picLocks noChangeAspect="1"/>
          </p:cNvPicPr>
          <p:nvPr/>
        </p:nvPicPr>
        <p:blipFill>
          <a:blip r:embed="rId11"/>
          <a:stretch>
            <a:fillRect/>
          </a:stretch>
        </p:blipFill>
        <p:spPr>
          <a:xfrm>
            <a:off x="1798595" y="4912880"/>
            <a:ext cx="1917533" cy="983634"/>
          </a:xfrm>
          <a:prstGeom prst="rect">
            <a:avLst/>
          </a:prstGeom>
        </p:spPr>
      </p:pic>
      <p:sp>
        <p:nvSpPr>
          <p:cNvPr id="31" name="Arrow: Right 30">
            <a:extLst>
              <a:ext uri="{FF2B5EF4-FFF2-40B4-BE49-F238E27FC236}">
                <a16:creationId xmlns:a16="http://schemas.microsoft.com/office/drawing/2014/main" id="{97DE5A7B-8B76-168E-A536-C924840C2763}"/>
              </a:ext>
            </a:extLst>
          </p:cNvPr>
          <p:cNvSpPr/>
          <p:nvPr/>
        </p:nvSpPr>
        <p:spPr>
          <a:xfrm rot="10800000">
            <a:off x="3617201" y="5253964"/>
            <a:ext cx="1533346"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Right 10">
            <a:extLst>
              <a:ext uri="{FF2B5EF4-FFF2-40B4-BE49-F238E27FC236}">
                <a16:creationId xmlns:a16="http://schemas.microsoft.com/office/drawing/2014/main" id="{A273887D-3E52-AB7D-54E3-9F7719D6C9B5}"/>
              </a:ext>
            </a:extLst>
          </p:cNvPr>
          <p:cNvSpPr/>
          <p:nvPr/>
        </p:nvSpPr>
        <p:spPr>
          <a:xfrm>
            <a:off x="1555148" y="2433287"/>
            <a:ext cx="2084556"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71823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F737269-EC41-05EB-B905-85B11A0E1696}"/>
              </a:ext>
            </a:extLst>
          </p:cNvPr>
          <p:cNvSpPr>
            <a:spLocks noGrp="1"/>
          </p:cNvSpPr>
          <p:nvPr>
            <p:ph type="title"/>
          </p:nvPr>
        </p:nvSpPr>
        <p:spPr>
          <a:xfrm>
            <a:off x="838200" y="365125"/>
            <a:ext cx="5558489" cy="1325563"/>
          </a:xfrm>
        </p:spPr>
        <p:txBody>
          <a:bodyPr>
            <a:normAutofit/>
          </a:bodyPr>
          <a:lstStyle/>
          <a:p>
            <a:r>
              <a:rPr lang="en-US"/>
              <a:t>Limitation of DAF </a:t>
            </a:r>
          </a:p>
        </p:txBody>
      </p:sp>
      <p:sp>
        <p:nvSpPr>
          <p:cNvPr id="10" name="Freeform: Shape 9">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B89FC2D-05A1-909E-9C91-6ACD5842A119}"/>
              </a:ext>
            </a:extLst>
          </p:cNvPr>
          <p:cNvSpPr>
            <a:spLocks noGrp="1"/>
          </p:cNvSpPr>
          <p:nvPr>
            <p:ph idx="1"/>
          </p:nvPr>
        </p:nvSpPr>
        <p:spPr>
          <a:xfrm>
            <a:off x="838200" y="1825625"/>
            <a:ext cx="5558489" cy="4351338"/>
          </a:xfrm>
        </p:spPr>
        <p:txBody>
          <a:bodyPr vert="horz" lIns="91440" tIns="45720" rIns="91440" bIns="45720" rtlCol="0">
            <a:normAutofit/>
          </a:bodyPr>
          <a:lstStyle/>
          <a:p>
            <a:pPr algn="just"/>
            <a:r>
              <a:rPr lang="en-US" sz="2000" b="1">
                <a:ea typeface="+mn-lt"/>
                <a:cs typeface="+mn-lt"/>
              </a:rPr>
              <a:t>Dataset Consistency</a:t>
            </a:r>
            <a:r>
              <a:rPr lang="en-US" sz="2000">
                <a:ea typeface="+mn-lt"/>
                <a:cs typeface="+mn-lt"/>
              </a:rPr>
              <a:t>: The effectiveness of the analysis heavily relies on the dataset containing similar images. If the dataset lacks diversity or doesn't cover various scenarios adequately, the similarity between captions may not reflect actual model failures.</a:t>
            </a:r>
          </a:p>
          <a:p>
            <a:pPr algn="just"/>
            <a:r>
              <a:rPr lang="en-US" sz="2000" b="1">
                <a:ea typeface="+mn-lt"/>
                <a:cs typeface="+mn-lt"/>
              </a:rPr>
              <a:t>Descriptive Captions</a:t>
            </a:r>
            <a:r>
              <a:rPr lang="en-US" sz="2000">
                <a:ea typeface="+mn-lt"/>
                <a:cs typeface="+mn-lt"/>
              </a:rPr>
              <a:t>: The quality and descriptiveness of captions play a crucial role in identifying model failures. If captions are vague or insufficient in describing the content of images, the identified similarities may not accurately represent model limitations.</a:t>
            </a:r>
          </a:p>
          <a:p>
            <a:pPr algn="just"/>
            <a:endParaRPr lang="en-US" sz="2000"/>
          </a:p>
        </p:txBody>
      </p:sp>
      <p:sp>
        <p:nvSpPr>
          <p:cNvPr id="12" name="Oval 11">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Block Arc 13">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5537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59EF30C2-29AC-4A0D-BC0A-A679CF113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A804283-B929-4503-802F-4585376E2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48239"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04F1504-431A-4D86-9091-AE7E4B333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19910"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AD3811F5-514E-49A4-B382-673ED228A4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229605"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22" name="Straight Connector 21">
            <a:extLst>
              <a:ext uri="{FF2B5EF4-FFF2-40B4-BE49-F238E27FC236}">
                <a16:creationId xmlns:a16="http://schemas.microsoft.com/office/drawing/2014/main" id="{266A0658-1CC4-4B0D-AAB7-A702286AF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785759"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4" name="Arc 23">
            <a:extLst>
              <a:ext uri="{FF2B5EF4-FFF2-40B4-BE49-F238E27FC236}">
                <a16:creationId xmlns:a16="http://schemas.microsoft.com/office/drawing/2014/main" id="{C36A08F5-3B56-47C5-A371-9187BE56E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568884"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B55F701-9B78-57E2-2101-FA7D08D0189C}"/>
              </a:ext>
            </a:extLst>
          </p:cNvPr>
          <p:cNvSpPr>
            <a:spLocks noGrp="1"/>
          </p:cNvSpPr>
          <p:nvPr>
            <p:ph type="title"/>
          </p:nvPr>
        </p:nvSpPr>
        <p:spPr>
          <a:xfrm>
            <a:off x="644561" y="2744662"/>
            <a:ext cx="7033259" cy="3047241"/>
          </a:xfrm>
        </p:spPr>
        <p:txBody>
          <a:bodyPr vert="horz" lIns="91440" tIns="45720" rIns="91440" bIns="45720" rtlCol="0" anchor="b">
            <a:normAutofit fontScale="90000"/>
          </a:bodyPr>
          <a:lstStyle/>
          <a:p>
            <a:r>
              <a:rPr lang="en-US" sz="6000">
                <a:solidFill>
                  <a:srgbClr val="FFFFFF"/>
                </a:solidFill>
              </a:rPr>
              <a:t>Methodology2: </a:t>
            </a:r>
            <a:br>
              <a:rPr lang="en-US" sz="6000">
                <a:solidFill>
                  <a:srgbClr val="FFFFFF"/>
                </a:solidFill>
                <a:ea typeface="+mj-lt"/>
                <a:cs typeface="+mj-lt"/>
              </a:rPr>
            </a:br>
            <a:r>
              <a:rPr lang="en-US" sz="6000">
                <a:solidFill>
                  <a:srgbClr val="FFFFFF"/>
                </a:solidFill>
                <a:ea typeface="+mj-lt"/>
                <a:cs typeface="+mj-lt"/>
              </a:rPr>
              <a:t>Transformative Caption Analysis for CLIP (TCAC)</a:t>
            </a:r>
            <a:endParaRPr lang="en-US" sz="6000">
              <a:solidFill>
                <a:srgbClr val="FFFFFF"/>
              </a:solidFill>
            </a:endParaRPr>
          </a:p>
        </p:txBody>
      </p:sp>
      <p:sp>
        <p:nvSpPr>
          <p:cNvPr id="26" name="Freeform: Shape 25">
            <a:extLst>
              <a:ext uri="{FF2B5EF4-FFF2-40B4-BE49-F238E27FC236}">
                <a16:creationId xmlns:a16="http://schemas.microsoft.com/office/drawing/2014/main" id="{067AD921-1CEE-4C1B-9AA3-C66D908DD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49"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1846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aphicFrame>
        <p:nvGraphicFramePr>
          <p:cNvPr id="32" name="Content Placeholder 2">
            <a:extLst>
              <a:ext uri="{FF2B5EF4-FFF2-40B4-BE49-F238E27FC236}">
                <a16:creationId xmlns:a16="http://schemas.microsoft.com/office/drawing/2014/main" id="{79ED4CC2-25A4-E807-02D2-B5FDC2E29E41}"/>
              </a:ext>
            </a:extLst>
          </p:cNvPr>
          <p:cNvGraphicFramePr>
            <a:graphicFrameLocks noGrp="1"/>
          </p:cNvGraphicFramePr>
          <p:nvPr>
            <p:ph idx="1"/>
            <p:extLst>
              <p:ext uri="{D42A27DB-BD31-4B8C-83A1-F6EECF244321}">
                <p14:modId xmlns:p14="http://schemas.microsoft.com/office/powerpoint/2010/main" val="1852578435"/>
              </p:ext>
            </p:extLst>
          </p:nvPr>
        </p:nvGraphicFramePr>
        <p:xfrm>
          <a:off x="5178779" y="1515920"/>
          <a:ext cx="5721484"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2" name="Picture 61" descr="A finger pointing at a glowing light&#10;&#10;Description automatically generated">
            <a:extLst>
              <a:ext uri="{FF2B5EF4-FFF2-40B4-BE49-F238E27FC236}">
                <a16:creationId xmlns:a16="http://schemas.microsoft.com/office/drawing/2014/main" id="{EA31C7A0-01E6-6C56-A9FB-D4EDD418B7D7}"/>
              </a:ext>
            </a:extLst>
          </p:cNvPr>
          <p:cNvPicPr>
            <a:picLocks noChangeAspect="1"/>
          </p:cNvPicPr>
          <p:nvPr/>
        </p:nvPicPr>
        <p:blipFill>
          <a:blip r:embed="rId7"/>
          <a:stretch>
            <a:fillRect/>
          </a:stretch>
        </p:blipFill>
        <p:spPr>
          <a:xfrm>
            <a:off x="96" y="-2430"/>
            <a:ext cx="3872693" cy="6855723"/>
          </a:xfrm>
          <a:prstGeom prst="rect">
            <a:avLst/>
          </a:prstGeom>
        </p:spPr>
      </p:pic>
    </p:spTree>
    <p:extLst>
      <p:ext uri="{BB962C8B-B14F-4D97-AF65-F5344CB8AC3E}">
        <p14:creationId xmlns:p14="http://schemas.microsoft.com/office/powerpoint/2010/main" val="3493289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black and white screen&#10;&#10;Description automatically generated">
            <a:extLst>
              <a:ext uri="{FF2B5EF4-FFF2-40B4-BE49-F238E27FC236}">
                <a16:creationId xmlns:a16="http://schemas.microsoft.com/office/drawing/2014/main" id="{A4251869-0E19-BC7C-C47A-D44C26F93531}"/>
              </a:ext>
            </a:extLst>
          </p:cNvPr>
          <p:cNvPicPr>
            <a:picLocks noGrp="1" noChangeAspect="1"/>
          </p:cNvPicPr>
          <p:nvPr>
            <p:ph idx="1"/>
          </p:nvPr>
        </p:nvPicPr>
        <p:blipFill>
          <a:blip r:embed="rId2"/>
          <a:stretch>
            <a:fillRect/>
          </a:stretch>
        </p:blipFill>
        <p:spPr>
          <a:xfrm>
            <a:off x="-2904" y="2689"/>
            <a:ext cx="12194904" cy="6880163"/>
          </a:xfrm>
        </p:spPr>
      </p:pic>
    </p:spTree>
    <p:extLst>
      <p:ext uri="{BB962C8B-B14F-4D97-AF65-F5344CB8AC3E}">
        <p14:creationId xmlns:p14="http://schemas.microsoft.com/office/powerpoint/2010/main" val="1073877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BDC69-7CA1-9E8C-4BDD-7AF8B656D871}"/>
              </a:ext>
            </a:extLst>
          </p:cNvPr>
          <p:cNvSpPr>
            <a:spLocks noGrp="1"/>
          </p:cNvSpPr>
          <p:nvPr>
            <p:ph type="title"/>
          </p:nvPr>
        </p:nvSpPr>
        <p:spPr>
          <a:xfrm>
            <a:off x="1930021" y="171782"/>
            <a:ext cx="7050657" cy="764847"/>
          </a:xfrm>
        </p:spPr>
        <p:txBody>
          <a:bodyPr/>
          <a:lstStyle/>
          <a:p>
            <a:r>
              <a:rPr lang="en-US">
                <a:ea typeface="+mj-lt"/>
                <a:cs typeface="+mj-lt"/>
              </a:rPr>
              <a:t>Image Transformation Setup</a:t>
            </a:r>
            <a:endParaRPr lang="en-US"/>
          </a:p>
        </p:txBody>
      </p:sp>
      <p:sp>
        <p:nvSpPr>
          <p:cNvPr id="4" name="TextBox 3">
            <a:extLst>
              <a:ext uri="{FF2B5EF4-FFF2-40B4-BE49-F238E27FC236}">
                <a16:creationId xmlns:a16="http://schemas.microsoft.com/office/drawing/2014/main" id="{ACAAFA47-E8CC-1EF4-47CA-A6DB1E14D1C8}"/>
              </a:ext>
            </a:extLst>
          </p:cNvPr>
          <p:cNvSpPr txBox="1"/>
          <p:nvPr/>
        </p:nvSpPr>
        <p:spPr>
          <a:xfrm>
            <a:off x="943593" y="1600887"/>
            <a:ext cx="15067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Grayscale</a:t>
            </a:r>
            <a:endParaRPr lang="en-US" b="1"/>
          </a:p>
        </p:txBody>
      </p:sp>
      <p:sp>
        <p:nvSpPr>
          <p:cNvPr id="5" name="TextBox 4">
            <a:extLst>
              <a:ext uri="{FF2B5EF4-FFF2-40B4-BE49-F238E27FC236}">
                <a16:creationId xmlns:a16="http://schemas.microsoft.com/office/drawing/2014/main" id="{05966FBC-E1CC-8600-CF21-CCA8AE6D4A70}"/>
              </a:ext>
            </a:extLst>
          </p:cNvPr>
          <p:cNvSpPr txBox="1"/>
          <p:nvPr/>
        </p:nvSpPr>
        <p:spPr>
          <a:xfrm>
            <a:off x="598535" y="5267113"/>
            <a:ext cx="18518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Random Invert</a:t>
            </a:r>
            <a:endParaRPr lang="en-US" b="1"/>
          </a:p>
        </p:txBody>
      </p:sp>
      <p:sp>
        <p:nvSpPr>
          <p:cNvPr id="6" name="TextBox 5">
            <a:extLst>
              <a:ext uri="{FF2B5EF4-FFF2-40B4-BE49-F238E27FC236}">
                <a16:creationId xmlns:a16="http://schemas.microsoft.com/office/drawing/2014/main" id="{ADFE8C63-1EDA-EA43-EB29-787910585306}"/>
              </a:ext>
            </a:extLst>
          </p:cNvPr>
          <p:cNvSpPr txBox="1"/>
          <p:nvPr/>
        </p:nvSpPr>
        <p:spPr>
          <a:xfrm>
            <a:off x="8473890" y="1609952"/>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Random Affine</a:t>
            </a:r>
            <a:endParaRPr lang="en-US" b="1"/>
          </a:p>
        </p:txBody>
      </p:sp>
      <p:sp>
        <p:nvSpPr>
          <p:cNvPr id="7" name="TextBox 6">
            <a:extLst>
              <a:ext uri="{FF2B5EF4-FFF2-40B4-BE49-F238E27FC236}">
                <a16:creationId xmlns:a16="http://schemas.microsoft.com/office/drawing/2014/main" id="{00C57397-9804-FF2F-D492-CDE87876A146}"/>
              </a:ext>
            </a:extLst>
          </p:cNvPr>
          <p:cNvSpPr txBox="1"/>
          <p:nvPr/>
        </p:nvSpPr>
        <p:spPr>
          <a:xfrm>
            <a:off x="8410443" y="5269926"/>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Random Perspective</a:t>
            </a:r>
            <a:endParaRPr lang="en-US" b="1"/>
          </a:p>
        </p:txBody>
      </p:sp>
      <p:sp>
        <p:nvSpPr>
          <p:cNvPr id="8" name="TextBox 7">
            <a:extLst>
              <a:ext uri="{FF2B5EF4-FFF2-40B4-BE49-F238E27FC236}">
                <a16:creationId xmlns:a16="http://schemas.microsoft.com/office/drawing/2014/main" id="{441C18C0-B8AB-6941-336F-B49AE35571AC}"/>
              </a:ext>
            </a:extLst>
          </p:cNvPr>
          <p:cNvSpPr txBox="1"/>
          <p:nvPr/>
        </p:nvSpPr>
        <p:spPr>
          <a:xfrm>
            <a:off x="3985967" y="159963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Random Rotation</a:t>
            </a:r>
            <a:endParaRPr lang="en-US" b="1"/>
          </a:p>
        </p:txBody>
      </p:sp>
      <p:sp>
        <p:nvSpPr>
          <p:cNvPr id="9" name="TextBox 8">
            <a:extLst>
              <a:ext uri="{FF2B5EF4-FFF2-40B4-BE49-F238E27FC236}">
                <a16:creationId xmlns:a16="http://schemas.microsoft.com/office/drawing/2014/main" id="{937696A3-1FCC-299C-51CA-1D65F40E107F}"/>
              </a:ext>
            </a:extLst>
          </p:cNvPr>
          <p:cNvSpPr txBox="1"/>
          <p:nvPr/>
        </p:nvSpPr>
        <p:spPr>
          <a:xfrm>
            <a:off x="3981904" y="5270553"/>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Horizontal Flip</a:t>
            </a:r>
            <a:endParaRPr lang="en-US" b="1"/>
          </a:p>
        </p:txBody>
      </p:sp>
      <p:pic>
        <p:nvPicPr>
          <p:cNvPr id="10" name="Picture 9" descr="A person in an astronaut suit&#10;&#10;Description automatically generated">
            <a:extLst>
              <a:ext uri="{FF2B5EF4-FFF2-40B4-BE49-F238E27FC236}">
                <a16:creationId xmlns:a16="http://schemas.microsoft.com/office/drawing/2014/main" id="{D2210B9E-CE2A-A6CE-8E63-1B05337109C0}"/>
              </a:ext>
            </a:extLst>
          </p:cNvPr>
          <p:cNvPicPr>
            <a:picLocks noChangeAspect="1"/>
          </p:cNvPicPr>
          <p:nvPr/>
        </p:nvPicPr>
        <p:blipFill>
          <a:blip r:embed="rId2"/>
          <a:stretch>
            <a:fillRect/>
          </a:stretch>
        </p:blipFill>
        <p:spPr>
          <a:xfrm>
            <a:off x="7283714" y="3547920"/>
            <a:ext cx="4432360" cy="1667055"/>
          </a:xfrm>
          <a:prstGeom prst="rect">
            <a:avLst/>
          </a:prstGeom>
        </p:spPr>
      </p:pic>
      <p:pic>
        <p:nvPicPr>
          <p:cNvPr id="11" name="Picture 10" descr="A person in an astronaut suit&#10;&#10;Description automatically generated">
            <a:extLst>
              <a:ext uri="{FF2B5EF4-FFF2-40B4-BE49-F238E27FC236}">
                <a16:creationId xmlns:a16="http://schemas.microsoft.com/office/drawing/2014/main" id="{CA1714BC-D864-0E2A-AAF6-8FDE5396088E}"/>
              </a:ext>
            </a:extLst>
          </p:cNvPr>
          <p:cNvPicPr>
            <a:picLocks noChangeAspect="1"/>
          </p:cNvPicPr>
          <p:nvPr/>
        </p:nvPicPr>
        <p:blipFill>
          <a:blip r:embed="rId3"/>
          <a:stretch>
            <a:fillRect/>
          </a:stretch>
        </p:blipFill>
        <p:spPr>
          <a:xfrm>
            <a:off x="3370455" y="2011944"/>
            <a:ext cx="3780527" cy="1628775"/>
          </a:xfrm>
          <a:prstGeom prst="rect">
            <a:avLst/>
          </a:prstGeom>
        </p:spPr>
      </p:pic>
      <p:pic>
        <p:nvPicPr>
          <p:cNvPr id="12" name="Picture 11" descr="A person in an orange suit&#10;&#10;Description automatically generated">
            <a:extLst>
              <a:ext uri="{FF2B5EF4-FFF2-40B4-BE49-F238E27FC236}">
                <a16:creationId xmlns:a16="http://schemas.microsoft.com/office/drawing/2014/main" id="{0D02F49F-5C8D-AC5A-CD73-1747270FC003}"/>
              </a:ext>
            </a:extLst>
          </p:cNvPr>
          <p:cNvPicPr>
            <a:picLocks noChangeAspect="1"/>
          </p:cNvPicPr>
          <p:nvPr/>
        </p:nvPicPr>
        <p:blipFill>
          <a:blip r:embed="rId4"/>
          <a:stretch>
            <a:fillRect/>
          </a:stretch>
        </p:blipFill>
        <p:spPr>
          <a:xfrm>
            <a:off x="7235314" y="2052651"/>
            <a:ext cx="4380063" cy="1457325"/>
          </a:xfrm>
          <a:prstGeom prst="rect">
            <a:avLst/>
          </a:prstGeom>
        </p:spPr>
      </p:pic>
      <p:pic>
        <p:nvPicPr>
          <p:cNvPr id="13" name="Picture 12" descr="A person in an astronaut suit&#10;&#10;Description automatically generated">
            <a:extLst>
              <a:ext uri="{FF2B5EF4-FFF2-40B4-BE49-F238E27FC236}">
                <a16:creationId xmlns:a16="http://schemas.microsoft.com/office/drawing/2014/main" id="{2E4BA2D8-18F5-598B-21E9-029F3A191E9C}"/>
              </a:ext>
            </a:extLst>
          </p:cNvPr>
          <p:cNvPicPr>
            <a:picLocks noChangeAspect="1"/>
          </p:cNvPicPr>
          <p:nvPr/>
        </p:nvPicPr>
        <p:blipFill>
          <a:blip r:embed="rId5"/>
          <a:stretch>
            <a:fillRect/>
          </a:stretch>
        </p:blipFill>
        <p:spPr>
          <a:xfrm>
            <a:off x="287548" y="2052233"/>
            <a:ext cx="2976114" cy="1448299"/>
          </a:xfrm>
          <a:prstGeom prst="rect">
            <a:avLst/>
          </a:prstGeom>
        </p:spPr>
      </p:pic>
      <p:pic>
        <p:nvPicPr>
          <p:cNvPr id="14" name="Picture 13" descr="A collage of a person wearing a helmet and a helmet&#10;&#10;Description automatically generated">
            <a:extLst>
              <a:ext uri="{FF2B5EF4-FFF2-40B4-BE49-F238E27FC236}">
                <a16:creationId xmlns:a16="http://schemas.microsoft.com/office/drawing/2014/main" id="{B8D0D901-F603-6A17-165B-9EBD4590D9C9}"/>
              </a:ext>
            </a:extLst>
          </p:cNvPr>
          <p:cNvPicPr>
            <a:picLocks noChangeAspect="1"/>
          </p:cNvPicPr>
          <p:nvPr/>
        </p:nvPicPr>
        <p:blipFill>
          <a:blip r:embed="rId6"/>
          <a:stretch>
            <a:fillRect/>
          </a:stretch>
        </p:blipFill>
        <p:spPr>
          <a:xfrm>
            <a:off x="3650247" y="3551208"/>
            <a:ext cx="3249103" cy="1624641"/>
          </a:xfrm>
          <a:prstGeom prst="rect">
            <a:avLst/>
          </a:prstGeom>
        </p:spPr>
      </p:pic>
      <p:pic>
        <p:nvPicPr>
          <p:cNvPr id="15" name="Picture 14" descr="A collage of a person in an astronaut suit&#10;&#10;Description automatically generated">
            <a:extLst>
              <a:ext uri="{FF2B5EF4-FFF2-40B4-BE49-F238E27FC236}">
                <a16:creationId xmlns:a16="http://schemas.microsoft.com/office/drawing/2014/main" id="{181690A6-00CF-76B9-D1A7-C56D8E0E19DA}"/>
              </a:ext>
            </a:extLst>
          </p:cNvPr>
          <p:cNvPicPr>
            <a:picLocks noChangeAspect="1"/>
          </p:cNvPicPr>
          <p:nvPr/>
        </p:nvPicPr>
        <p:blipFill>
          <a:blip r:embed="rId7"/>
          <a:stretch>
            <a:fillRect/>
          </a:stretch>
        </p:blipFill>
        <p:spPr>
          <a:xfrm>
            <a:off x="292712" y="3491772"/>
            <a:ext cx="3076575" cy="1729416"/>
          </a:xfrm>
          <a:prstGeom prst="rect">
            <a:avLst/>
          </a:prstGeom>
        </p:spPr>
      </p:pic>
    </p:spTree>
    <p:extLst>
      <p:ext uri="{BB962C8B-B14F-4D97-AF65-F5344CB8AC3E}">
        <p14:creationId xmlns:p14="http://schemas.microsoft.com/office/powerpoint/2010/main" val="2640895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E5A632B-B15A-489E-8337-BC0F40DBC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Arc 27">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05262" y="859948"/>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FEBF426-4548-2FF3-5152-18485E594CA2}"/>
              </a:ext>
            </a:extLst>
          </p:cNvPr>
          <p:cNvSpPr>
            <a:spLocks noGrp="1"/>
          </p:cNvSpPr>
          <p:nvPr>
            <p:ph type="title"/>
          </p:nvPr>
        </p:nvSpPr>
        <p:spPr>
          <a:xfrm>
            <a:off x="579408" y="643467"/>
            <a:ext cx="3209997" cy="5571066"/>
          </a:xfrm>
        </p:spPr>
        <p:txBody>
          <a:bodyPr>
            <a:normAutofit/>
          </a:bodyPr>
          <a:lstStyle/>
          <a:p>
            <a:r>
              <a:rPr lang="en-US" sz="4100" err="1">
                <a:solidFill>
                  <a:srgbClr val="FFFFFF"/>
                </a:solidFill>
                <a:ea typeface="+mj-lt"/>
                <a:cs typeface="+mj-lt"/>
              </a:rPr>
              <a:t>DataSet</a:t>
            </a:r>
            <a:r>
              <a:rPr lang="en-US" sz="4100">
                <a:solidFill>
                  <a:srgbClr val="FFFFFF"/>
                </a:solidFill>
                <a:ea typeface="+mj-lt"/>
                <a:cs typeface="+mj-lt"/>
              </a:rPr>
              <a:t> and </a:t>
            </a:r>
            <a:r>
              <a:rPr lang="en-US" sz="4100" err="1">
                <a:solidFill>
                  <a:srgbClr val="FFFFFF"/>
                </a:solidFill>
                <a:ea typeface="+mj-lt"/>
                <a:cs typeface="+mj-lt"/>
              </a:rPr>
              <a:t>PreProcessing</a:t>
            </a:r>
            <a:endParaRPr lang="en-US" err="1"/>
          </a:p>
          <a:p>
            <a:endParaRPr lang="en-US"/>
          </a:p>
        </p:txBody>
      </p:sp>
      <p:sp>
        <p:nvSpPr>
          <p:cNvPr id="31" name="Rectangle: Rounded Corners 30">
            <a:extLst>
              <a:ext uri="{FF2B5EF4-FFF2-40B4-BE49-F238E27FC236}">
                <a16:creationId xmlns:a16="http://schemas.microsoft.com/office/drawing/2014/main" id="{651547D7-AD18-407B-A5F4-F8225B5DCF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5452" y="434266"/>
            <a:ext cx="7217701" cy="5922084"/>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Content Placeholder 2">
            <a:extLst>
              <a:ext uri="{FF2B5EF4-FFF2-40B4-BE49-F238E27FC236}">
                <a16:creationId xmlns:a16="http://schemas.microsoft.com/office/drawing/2014/main" id="{606CA256-418E-2AC9-D78B-17BBE2688645}"/>
              </a:ext>
            </a:extLst>
          </p:cNvPr>
          <p:cNvGraphicFramePr>
            <a:graphicFrameLocks noGrp="1"/>
          </p:cNvGraphicFramePr>
          <p:nvPr>
            <p:ph idx="1"/>
            <p:extLst>
              <p:ext uri="{D42A27DB-BD31-4B8C-83A1-F6EECF244321}">
                <p14:modId xmlns:p14="http://schemas.microsoft.com/office/powerpoint/2010/main" val="4239716501"/>
              </p:ext>
            </p:extLst>
          </p:nvPr>
        </p:nvGraphicFramePr>
        <p:xfrm>
          <a:off x="4433232" y="508959"/>
          <a:ext cx="7138009" cy="57658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89027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E5A632B-B15A-489E-8337-BC0F40DBC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Arc 27">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05262" y="859948"/>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FEBF426-4548-2FF3-5152-18485E594CA2}"/>
              </a:ext>
            </a:extLst>
          </p:cNvPr>
          <p:cNvSpPr>
            <a:spLocks noGrp="1"/>
          </p:cNvSpPr>
          <p:nvPr>
            <p:ph type="title"/>
          </p:nvPr>
        </p:nvSpPr>
        <p:spPr>
          <a:xfrm>
            <a:off x="838200" y="643467"/>
            <a:ext cx="2951205" cy="5571066"/>
          </a:xfrm>
        </p:spPr>
        <p:txBody>
          <a:bodyPr>
            <a:normAutofit/>
          </a:bodyPr>
          <a:lstStyle/>
          <a:p>
            <a:r>
              <a:rPr lang="en-US">
                <a:solidFill>
                  <a:srgbClr val="FFFFFF"/>
                </a:solidFill>
                <a:ea typeface="+mj-lt"/>
                <a:cs typeface="+mj-lt"/>
              </a:rPr>
              <a:t>Evaluation Process</a:t>
            </a:r>
            <a:endParaRPr lang="en-US">
              <a:solidFill>
                <a:srgbClr val="FFFFFF"/>
              </a:solidFill>
            </a:endParaRPr>
          </a:p>
        </p:txBody>
      </p:sp>
      <p:sp>
        <p:nvSpPr>
          <p:cNvPr id="31" name="Rectangle: Rounded Corners 30">
            <a:extLst>
              <a:ext uri="{FF2B5EF4-FFF2-40B4-BE49-F238E27FC236}">
                <a16:creationId xmlns:a16="http://schemas.microsoft.com/office/drawing/2014/main" id="{651547D7-AD18-407B-A5F4-F8225B5DCF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5452" y="434266"/>
            <a:ext cx="7217701" cy="5922084"/>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Content Placeholder 2">
            <a:extLst>
              <a:ext uri="{FF2B5EF4-FFF2-40B4-BE49-F238E27FC236}">
                <a16:creationId xmlns:a16="http://schemas.microsoft.com/office/drawing/2014/main" id="{606CA256-418E-2AC9-D78B-17BBE2688645}"/>
              </a:ext>
            </a:extLst>
          </p:cNvPr>
          <p:cNvGraphicFramePr>
            <a:graphicFrameLocks noGrp="1"/>
          </p:cNvGraphicFramePr>
          <p:nvPr>
            <p:ph idx="1"/>
            <p:extLst>
              <p:ext uri="{D42A27DB-BD31-4B8C-83A1-F6EECF244321}">
                <p14:modId xmlns:p14="http://schemas.microsoft.com/office/powerpoint/2010/main" val="1178160108"/>
              </p:ext>
            </p:extLst>
          </p:nvPr>
        </p:nvGraphicFramePr>
        <p:xfrm>
          <a:off x="4763911" y="609600"/>
          <a:ext cx="6735443" cy="55646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8229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4AD23-CBC5-4279-565A-87B46B78CB1F}"/>
              </a:ext>
            </a:extLst>
          </p:cNvPr>
          <p:cNvSpPr>
            <a:spLocks noGrp="1"/>
          </p:cNvSpPr>
          <p:nvPr>
            <p:ph type="title"/>
          </p:nvPr>
        </p:nvSpPr>
        <p:spPr/>
        <p:txBody>
          <a:bodyPr/>
          <a:lstStyle/>
          <a:p>
            <a:r>
              <a:rPr lang="en-US"/>
              <a:t>Combined Evaluation Results</a:t>
            </a:r>
          </a:p>
        </p:txBody>
      </p:sp>
      <p:pic>
        <p:nvPicPr>
          <p:cNvPr id="4" name="Content Placeholder 3" descr="A person in an orange shirt standing in a field&#10;&#10;Description automatically generated">
            <a:extLst>
              <a:ext uri="{FF2B5EF4-FFF2-40B4-BE49-F238E27FC236}">
                <a16:creationId xmlns:a16="http://schemas.microsoft.com/office/drawing/2014/main" id="{F4C87BD9-AB4A-5530-6D24-702D49D508CB}"/>
              </a:ext>
            </a:extLst>
          </p:cNvPr>
          <p:cNvPicPr>
            <a:picLocks noGrp="1" noChangeAspect="1"/>
          </p:cNvPicPr>
          <p:nvPr>
            <p:ph idx="1"/>
          </p:nvPr>
        </p:nvPicPr>
        <p:blipFill>
          <a:blip r:embed="rId2"/>
          <a:stretch>
            <a:fillRect/>
          </a:stretch>
        </p:blipFill>
        <p:spPr>
          <a:xfrm>
            <a:off x="937314" y="1575260"/>
            <a:ext cx="1892241" cy="2491417"/>
          </a:xfrm>
        </p:spPr>
      </p:pic>
      <p:sp>
        <p:nvSpPr>
          <p:cNvPr id="5" name="TextBox 4">
            <a:extLst>
              <a:ext uri="{FF2B5EF4-FFF2-40B4-BE49-F238E27FC236}">
                <a16:creationId xmlns:a16="http://schemas.microsoft.com/office/drawing/2014/main" id="{D34290BD-4E6C-9E50-243D-E04E79D185A0}"/>
              </a:ext>
            </a:extLst>
          </p:cNvPr>
          <p:cNvSpPr txBox="1"/>
          <p:nvPr/>
        </p:nvSpPr>
        <p:spPr>
          <a:xfrm>
            <a:off x="935600" y="4277371"/>
            <a:ext cx="1866181" cy="24006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a:ea typeface="+mn-lt"/>
              <a:cs typeface="+mn-lt"/>
            </a:endParaRPr>
          </a:p>
          <a:p>
            <a:r>
              <a:rPr lang="en-US" sz="1100" b="1">
                <a:ea typeface="+mn-lt"/>
                <a:cs typeface="+mn-lt"/>
              </a:rPr>
              <a:t>Misinterpretation of color</a:t>
            </a:r>
            <a:endParaRPr lang="en-US" b="1"/>
          </a:p>
          <a:p>
            <a:endParaRPr lang="en-US" sz="1100">
              <a:ea typeface="+mn-lt"/>
              <a:cs typeface="+mn-lt"/>
            </a:endParaRPr>
          </a:p>
          <a:p>
            <a:r>
              <a:rPr lang="en-US" sz="1100">
                <a:ea typeface="+mn-lt"/>
                <a:cs typeface="+mn-lt"/>
              </a:rPr>
              <a:t>"A girl in orange shirt and clown makeup stands in a park while others look on" </a:t>
            </a:r>
            <a:endParaRPr lang="en-US" sz="1100"/>
          </a:p>
          <a:p>
            <a:endParaRPr lang="en-US" sz="1100">
              <a:ea typeface="+mn-lt"/>
              <a:cs typeface="+mn-lt"/>
            </a:endParaRPr>
          </a:p>
          <a:p>
            <a:r>
              <a:rPr lang="en-US" sz="1100">
                <a:ea typeface="+mn-lt"/>
                <a:cs typeface="+mn-lt"/>
              </a:rPr>
              <a:t> "A man with orange boots stands with a few other people "</a:t>
            </a:r>
            <a:endParaRPr lang="en-US" sz="1100"/>
          </a:p>
          <a:p>
            <a:pPr algn="l"/>
            <a:endParaRPr lang="en-US"/>
          </a:p>
        </p:txBody>
      </p:sp>
      <p:pic>
        <p:nvPicPr>
          <p:cNvPr id="6" name="Picture 5" descr="A person holding a horseshoe&#10;&#10;Description automatically generated">
            <a:extLst>
              <a:ext uri="{FF2B5EF4-FFF2-40B4-BE49-F238E27FC236}">
                <a16:creationId xmlns:a16="http://schemas.microsoft.com/office/drawing/2014/main" id="{A889F65A-60B8-448B-D35E-DA7C764ACE9A}"/>
              </a:ext>
            </a:extLst>
          </p:cNvPr>
          <p:cNvPicPr>
            <a:picLocks noChangeAspect="1"/>
          </p:cNvPicPr>
          <p:nvPr/>
        </p:nvPicPr>
        <p:blipFill>
          <a:blip r:embed="rId3"/>
          <a:stretch>
            <a:fillRect/>
          </a:stretch>
        </p:blipFill>
        <p:spPr>
          <a:xfrm>
            <a:off x="2881159" y="1606629"/>
            <a:ext cx="2495550" cy="2485846"/>
          </a:xfrm>
          <a:prstGeom prst="rect">
            <a:avLst/>
          </a:prstGeom>
        </p:spPr>
      </p:pic>
      <p:sp>
        <p:nvSpPr>
          <p:cNvPr id="7" name="TextBox 6">
            <a:extLst>
              <a:ext uri="{FF2B5EF4-FFF2-40B4-BE49-F238E27FC236}">
                <a16:creationId xmlns:a16="http://schemas.microsoft.com/office/drawing/2014/main" id="{E6E635F3-77ED-EE2A-A297-82AD64E1F2FF}"/>
              </a:ext>
            </a:extLst>
          </p:cNvPr>
          <p:cNvSpPr txBox="1"/>
          <p:nvPr/>
        </p:nvSpPr>
        <p:spPr>
          <a:xfrm>
            <a:off x="3128257" y="4630796"/>
            <a:ext cx="2340633" cy="17235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ea typeface="+mn-lt"/>
                <a:cs typeface="+mn-lt"/>
              </a:rPr>
              <a:t>Confusion between objects</a:t>
            </a:r>
            <a:endParaRPr lang="en-US" b="1">
              <a:ea typeface="+mn-lt"/>
              <a:cs typeface="+mn-lt"/>
            </a:endParaRPr>
          </a:p>
          <a:p>
            <a:r>
              <a:rPr lang="en-US" sz="1100">
                <a:ea typeface="+mn-lt"/>
                <a:cs typeface="+mn-lt"/>
              </a:rPr>
              <a:t>  </a:t>
            </a:r>
            <a:endParaRPr lang="en-US"/>
          </a:p>
          <a:p>
            <a:r>
              <a:rPr lang="en-US" sz="1100">
                <a:ea typeface="+mn-lt"/>
                <a:cs typeface="+mn-lt"/>
              </a:rPr>
              <a:t>“A woman smoking a cigarette outside in the snow .” </a:t>
            </a:r>
            <a:endParaRPr lang="en-US"/>
          </a:p>
          <a:p>
            <a:endParaRPr lang="en-US" sz="1100">
              <a:ea typeface="+mn-lt"/>
              <a:cs typeface="+mn-lt"/>
            </a:endParaRPr>
          </a:p>
          <a:p>
            <a:r>
              <a:rPr lang="en-US" sz="1100">
                <a:ea typeface="+mn-lt"/>
                <a:cs typeface="+mn-lt"/>
              </a:rPr>
              <a:t> “Woman standing outside holding a horseshoe in each hand"</a:t>
            </a:r>
            <a:endParaRPr lang="en-US"/>
          </a:p>
          <a:p>
            <a:pPr algn="l"/>
            <a:endParaRPr lang="en-US"/>
          </a:p>
        </p:txBody>
      </p:sp>
      <p:pic>
        <p:nvPicPr>
          <p:cNvPr id="8" name="Picture 7" descr="A person falling off a bike&#10;&#10;Description automatically generated">
            <a:extLst>
              <a:ext uri="{FF2B5EF4-FFF2-40B4-BE49-F238E27FC236}">
                <a16:creationId xmlns:a16="http://schemas.microsoft.com/office/drawing/2014/main" id="{6FF12BD9-BE1C-8C26-3118-7A70DB0CC5F9}"/>
              </a:ext>
            </a:extLst>
          </p:cNvPr>
          <p:cNvPicPr>
            <a:picLocks noChangeAspect="1"/>
          </p:cNvPicPr>
          <p:nvPr/>
        </p:nvPicPr>
        <p:blipFill>
          <a:blip r:embed="rId4"/>
          <a:stretch>
            <a:fillRect/>
          </a:stretch>
        </p:blipFill>
        <p:spPr>
          <a:xfrm>
            <a:off x="5458281" y="1593850"/>
            <a:ext cx="3339501" cy="2546231"/>
          </a:xfrm>
          <a:prstGeom prst="rect">
            <a:avLst/>
          </a:prstGeom>
        </p:spPr>
      </p:pic>
      <p:sp>
        <p:nvSpPr>
          <p:cNvPr id="9" name="TextBox 8">
            <a:extLst>
              <a:ext uri="{FF2B5EF4-FFF2-40B4-BE49-F238E27FC236}">
                <a16:creationId xmlns:a16="http://schemas.microsoft.com/office/drawing/2014/main" id="{3EAF0776-5A6B-E1A0-7B58-147882D754AA}"/>
              </a:ext>
            </a:extLst>
          </p:cNvPr>
          <p:cNvSpPr txBox="1"/>
          <p:nvPr/>
        </p:nvSpPr>
        <p:spPr>
          <a:xfrm>
            <a:off x="5915960" y="4628865"/>
            <a:ext cx="2743200"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ea typeface="+mn-lt"/>
                <a:cs typeface="+mn-lt"/>
              </a:rPr>
              <a:t>Lack of attention to details</a:t>
            </a:r>
            <a:endParaRPr lang="en-US" b="1"/>
          </a:p>
          <a:p>
            <a:endParaRPr lang="en-US" sz="1100">
              <a:ea typeface="+mn-lt"/>
              <a:cs typeface="+mn-lt"/>
            </a:endParaRPr>
          </a:p>
          <a:p>
            <a:r>
              <a:rPr lang="en-US" sz="1100">
                <a:ea typeface="+mn-lt"/>
                <a:cs typeface="+mn-lt"/>
              </a:rPr>
              <a:t>“A dirt biker with number 625 is racing on a course “ </a:t>
            </a:r>
            <a:endParaRPr lang="en-US"/>
          </a:p>
          <a:p>
            <a:endParaRPr lang="en-US" sz="1100">
              <a:ea typeface="+mn-lt"/>
              <a:cs typeface="+mn-lt"/>
            </a:endParaRPr>
          </a:p>
          <a:p>
            <a:r>
              <a:rPr lang="en-US" sz="1100">
                <a:ea typeface="+mn-lt"/>
                <a:cs typeface="+mn-lt"/>
              </a:rPr>
              <a:t>but the original caption “Bike racer number 661 wrecks on dirt racetrack” was not in top 10 captions</a:t>
            </a:r>
            <a:endParaRPr lang="en-US" sz="1100"/>
          </a:p>
        </p:txBody>
      </p:sp>
      <p:pic>
        <p:nvPicPr>
          <p:cNvPr id="10" name="Picture 9" descr="A group of children looking through a window&#10;&#10;Description automatically generated">
            <a:extLst>
              <a:ext uri="{FF2B5EF4-FFF2-40B4-BE49-F238E27FC236}">
                <a16:creationId xmlns:a16="http://schemas.microsoft.com/office/drawing/2014/main" id="{C97FF77C-E1E6-5E6D-6E5B-EC7619570B56}"/>
              </a:ext>
            </a:extLst>
          </p:cNvPr>
          <p:cNvPicPr>
            <a:picLocks noChangeAspect="1"/>
          </p:cNvPicPr>
          <p:nvPr/>
        </p:nvPicPr>
        <p:blipFill>
          <a:blip r:embed="rId5"/>
          <a:stretch>
            <a:fillRect/>
          </a:stretch>
        </p:blipFill>
        <p:spPr>
          <a:xfrm>
            <a:off x="8907248" y="1649869"/>
            <a:ext cx="3165716" cy="2450800"/>
          </a:xfrm>
          <a:prstGeom prst="rect">
            <a:avLst/>
          </a:prstGeom>
        </p:spPr>
      </p:pic>
      <p:sp>
        <p:nvSpPr>
          <p:cNvPr id="11" name="TextBox 10">
            <a:extLst>
              <a:ext uri="{FF2B5EF4-FFF2-40B4-BE49-F238E27FC236}">
                <a16:creationId xmlns:a16="http://schemas.microsoft.com/office/drawing/2014/main" id="{4BDA7488-1F08-8258-2770-39BBF74C071E}"/>
              </a:ext>
            </a:extLst>
          </p:cNvPr>
          <p:cNvSpPr txBox="1"/>
          <p:nvPr/>
        </p:nvSpPr>
        <p:spPr>
          <a:xfrm>
            <a:off x="8984777" y="4498610"/>
            <a:ext cx="2886973"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ea typeface="+mn-lt"/>
                <a:cs typeface="+mn-lt"/>
              </a:rPr>
              <a:t>Different activities and positions of people not being encoded properly</a:t>
            </a:r>
            <a:endParaRPr lang="en-US" b="1"/>
          </a:p>
          <a:p>
            <a:endParaRPr lang="en-US" sz="1100">
              <a:ea typeface="+mn-lt"/>
              <a:cs typeface="+mn-lt"/>
            </a:endParaRPr>
          </a:p>
          <a:p>
            <a:r>
              <a:rPr lang="en-US" sz="1100">
                <a:ea typeface="+mn-lt"/>
                <a:cs typeface="+mn-lt"/>
              </a:rPr>
              <a:t>One little boy is standing inside a house on one side of a window while another boy is outside squirting the window with a hose “ </a:t>
            </a:r>
            <a:endParaRPr lang="en-US"/>
          </a:p>
          <a:p>
            <a:endParaRPr lang="en-US" sz="1100">
              <a:ea typeface="+mn-lt"/>
              <a:cs typeface="+mn-lt"/>
            </a:endParaRPr>
          </a:p>
          <a:p>
            <a:r>
              <a:rPr lang="en-US" sz="1100">
                <a:ea typeface="+mn-lt"/>
                <a:cs typeface="+mn-lt"/>
              </a:rPr>
              <a:t> “Two young children , one wearing a red striped shirt , are looking in through the window while an adult in a pink shirt watches from behind”</a:t>
            </a:r>
            <a:endParaRPr lang="en-US" sz="1100"/>
          </a:p>
        </p:txBody>
      </p:sp>
    </p:spTree>
    <p:extLst>
      <p:ext uri="{BB962C8B-B14F-4D97-AF65-F5344CB8AC3E}">
        <p14:creationId xmlns:p14="http://schemas.microsoft.com/office/powerpoint/2010/main" val="7470138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4AD23-CBC5-4279-565A-87B46B78CB1F}"/>
              </a:ext>
            </a:extLst>
          </p:cNvPr>
          <p:cNvSpPr>
            <a:spLocks noGrp="1"/>
          </p:cNvSpPr>
          <p:nvPr>
            <p:ph type="title"/>
          </p:nvPr>
        </p:nvSpPr>
        <p:spPr/>
        <p:txBody>
          <a:bodyPr/>
          <a:lstStyle/>
          <a:p>
            <a:r>
              <a:rPr lang="en-US"/>
              <a:t>Combined Evaluation Results</a:t>
            </a:r>
          </a:p>
        </p:txBody>
      </p:sp>
      <p:sp>
        <p:nvSpPr>
          <p:cNvPr id="5" name="TextBox 4">
            <a:extLst>
              <a:ext uri="{FF2B5EF4-FFF2-40B4-BE49-F238E27FC236}">
                <a16:creationId xmlns:a16="http://schemas.microsoft.com/office/drawing/2014/main" id="{D34290BD-4E6C-9E50-243D-E04E79D185A0}"/>
              </a:ext>
            </a:extLst>
          </p:cNvPr>
          <p:cNvSpPr txBox="1"/>
          <p:nvPr/>
        </p:nvSpPr>
        <p:spPr>
          <a:xfrm>
            <a:off x="576166" y="4133597"/>
            <a:ext cx="1866181" cy="27392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a:ea typeface="+mn-lt"/>
              <a:cs typeface="+mn-lt"/>
            </a:endParaRPr>
          </a:p>
          <a:p>
            <a:r>
              <a:rPr lang="en-US" sz="1100" b="1">
                <a:ea typeface="+mn-lt"/>
                <a:cs typeface="+mn-lt"/>
              </a:rPr>
              <a:t>Failure to account for the size and number of objects/ person / animals  present in the image</a:t>
            </a:r>
            <a:endParaRPr lang="en-US" b="1"/>
          </a:p>
          <a:p>
            <a:endParaRPr lang="en-US" sz="1100">
              <a:ea typeface="+mn-lt"/>
              <a:cs typeface="+mn-lt"/>
            </a:endParaRPr>
          </a:p>
          <a:p>
            <a:r>
              <a:rPr lang="en-US" sz="1100">
                <a:ea typeface="+mn-lt"/>
                <a:cs typeface="+mn-lt"/>
              </a:rPr>
              <a:t>"A person sits on the floor and eats in front of a television"</a:t>
            </a:r>
            <a:endParaRPr lang="en-US"/>
          </a:p>
          <a:p>
            <a:endParaRPr lang="en-US" sz="1100">
              <a:ea typeface="+mn-lt"/>
              <a:cs typeface="+mn-lt"/>
            </a:endParaRPr>
          </a:p>
          <a:p>
            <a:r>
              <a:rPr lang="en-US" sz="1100"/>
              <a:t>"Five people are sitting in a bar , while a tv plays nearby ."</a:t>
            </a:r>
            <a:endParaRPr lang="en-US"/>
          </a:p>
          <a:p>
            <a:endParaRPr lang="en-US"/>
          </a:p>
        </p:txBody>
      </p:sp>
      <p:sp>
        <p:nvSpPr>
          <p:cNvPr id="7" name="TextBox 6">
            <a:extLst>
              <a:ext uri="{FF2B5EF4-FFF2-40B4-BE49-F238E27FC236}">
                <a16:creationId xmlns:a16="http://schemas.microsoft.com/office/drawing/2014/main" id="{E6E635F3-77ED-EE2A-A297-82AD64E1F2FF}"/>
              </a:ext>
            </a:extLst>
          </p:cNvPr>
          <p:cNvSpPr txBox="1"/>
          <p:nvPr/>
        </p:nvSpPr>
        <p:spPr>
          <a:xfrm>
            <a:off x="3128257" y="4630796"/>
            <a:ext cx="2340633" cy="20005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ea typeface="+mn-lt"/>
                <a:cs typeface="+mn-lt"/>
              </a:rPr>
              <a:t>Confusion between objects</a:t>
            </a:r>
            <a:endParaRPr lang="en-US" b="1">
              <a:ea typeface="+mn-lt"/>
              <a:cs typeface="+mn-lt"/>
            </a:endParaRPr>
          </a:p>
          <a:p>
            <a:r>
              <a:rPr lang="en-US" sz="1100">
                <a:ea typeface="+mn-lt"/>
                <a:cs typeface="+mn-lt"/>
              </a:rPr>
              <a:t>  </a:t>
            </a:r>
            <a:endParaRPr lang="en-US"/>
          </a:p>
          <a:p>
            <a:r>
              <a:rPr lang="en-US" sz="1100">
                <a:ea typeface="+mn-lt"/>
                <a:cs typeface="+mn-lt"/>
              </a:rPr>
              <a:t>"A black dog runs through the water with a ball in its mouth.“</a:t>
            </a:r>
          </a:p>
          <a:p>
            <a:endParaRPr lang="en-US"/>
          </a:p>
          <a:p>
            <a:r>
              <a:rPr lang="en-US" sz="1100"/>
              <a:t>"A black dog with a brown muzzle next to a body of water , shaking off water with a stick in its mouth ."</a:t>
            </a:r>
          </a:p>
          <a:p>
            <a:pPr algn="l"/>
            <a:endParaRPr lang="en-US"/>
          </a:p>
        </p:txBody>
      </p:sp>
      <p:sp>
        <p:nvSpPr>
          <p:cNvPr id="9" name="TextBox 8">
            <a:extLst>
              <a:ext uri="{FF2B5EF4-FFF2-40B4-BE49-F238E27FC236}">
                <a16:creationId xmlns:a16="http://schemas.microsoft.com/office/drawing/2014/main" id="{3EAF0776-5A6B-E1A0-7B58-147882D754AA}"/>
              </a:ext>
            </a:extLst>
          </p:cNvPr>
          <p:cNvSpPr txBox="1"/>
          <p:nvPr/>
        </p:nvSpPr>
        <p:spPr>
          <a:xfrm>
            <a:off x="5915960" y="4628865"/>
            <a:ext cx="2743200" cy="16158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latin typeface="Arial"/>
                <a:ea typeface="+mn-lt"/>
                <a:cs typeface="Arial"/>
              </a:rPr>
              <a:t>Disregarding object interactions</a:t>
            </a:r>
            <a:endParaRPr lang="en-US" sz="1100" b="1"/>
          </a:p>
          <a:p>
            <a:endParaRPr lang="en-US" sz="1100">
              <a:ea typeface="+mn-lt"/>
              <a:cs typeface="+mn-lt"/>
            </a:endParaRPr>
          </a:p>
          <a:p>
            <a:r>
              <a:rPr lang="en-US" sz="1100">
                <a:ea typeface="+mn-lt"/>
                <a:cs typeface="+mn-lt"/>
              </a:rPr>
              <a:t>“  A man is walking down the street holding up a picture .” </a:t>
            </a:r>
            <a:endParaRPr lang="en-US">
              <a:ea typeface="+mn-lt"/>
              <a:cs typeface="+mn-lt"/>
            </a:endParaRPr>
          </a:p>
          <a:p>
            <a:endParaRPr lang="en-US" sz="1100">
              <a:ea typeface="+mn-lt"/>
              <a:cs typeface="+mn-lt"/>
            </a:endParaRPr>
          </a:p>
          <a:p>
            <a:r>
              <a:rPr lang="en-US" sz="1100">
                <a:ea typeface="+mn-lt"/>
                <a:cs typeface="+mn-lt"/>
              </a:rPr>
              <a:t>“ A man carries two grocery bags , a sign of a funny man is by the pole near him .” </a:t>
            </a:r>
            <a:endParaRPr lang="en-US"/>
          </a:p>
          <a:p>
            <a:endParaRPr lang="en-US" sz="1100"/>
          </a:p>
        </p:txBody>
      </p:sp>
      <p:sp>
        <p:nvSpPr>
          <p:cNvPr id="11" name="TextBox 10">
            <a:extLst>
              <a:ext uri="{FF2B5EF4-FFF2-40B4-BE49-F238E27FC236}">
                <a16:creationId xmlns:a16="http://schemas.microsoft.com/office/drawing/2014/main" id="{4BDA7488-1F08-8258-2770-39BBF74C071E}"/>
              </a:ext>
            </a:extLst>
          </p:cNvPr>
          <p:cNvSpPr txBox="1"/>
          <p:nvPr/>
        </p:nvSpPr>
        <p:spPr>
          <a:xfrm>
            <a:off x="8984777" y="4498610"/>
            <a:ext cx="2886973"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latin typeface="Arial"/>
                <a:ea typeface="+mn-lt"/>
                <a:cs typeface="Arial"/>
              </a:rPr>
              <a:t>Different types of transportation/animal  confusion</a:t>
            </a:r>
            <a:endParaRPr lang="en-US" sz="1100" b="1">
              <a:ea typeface="+mn-lt"/>
              <a:cs typeface="+mn-lt"/>
            </a:endParaRPr>
          </a:p>
          <a:p>
            <a:endParaRPr lang="en-US" sz="1100"/>
          </a:p>
          <a:p>
            <a:r>
              <a:rPr lang="en-US" sz="1100">
                <a:ea typeface="+mn-lt"/>
                <a:cs typeface="+mn-lt"/>
              </a:rPr>
              <a:t>“ A woman wearing a pink sweater rides a bike with a car behind her “  </a:t>
            </a:r>
            <a:endParaRPr lang="en-US">
              <a:ea typeface="+mn-lt"/>
              <a:cs typeface="+mn-lt"/>
            </a:endParaRPr>
          </a:p>
          <a:p>
            <a:endParaRPr lang="en-US" sz="1100">
              <a:ea typeface="+mn-lt"/>
              <a:cs typeface="+mn-lt"/>
            </a:endParaRPr>
          </a:p>
          <a:p>
            <a:r>
              <a:rPr lang="en-US" sz="1100">
                <a:ea typeface="+mn-lt"/>
                <a:cs typeface="+mn-lt"/>
              </a:rPr>
              <a:t> “a brightly decorated bicycle with cart with people walking around in the background"</a:t>
            </a:r>
            <a:endParaRPr lang="en-US"/>
          </a:p>
          <a:p>
            <a:endParaRPr lang="en-US"/>
          </a:p>
          <a:p>
            <a:endParaRPr lang="en-US" sz="1100"/>
          </a:p>
        </p:txBody>
      </p:sp>
      <p:pic>
        <p:nvPicPr>
          <p:cNvPr id="12" name="Picture 11" descr="A group of people sitting around a table&#10;&#10;Description automatically generated">
            <a:extLst>
              <a:ext uri="{FF2B5EF4-FFF2-40B4-BE49-F238E27FC236}">
                <a16:creationId xmlns:a16="http://schemas.microsoft.com/office/drawing/2014/main" id="{2E9C4781-AD38-4363-3FF1-ECFD1AA4526C}"/>
              </a:ext>
            </a:extLst>
          </p:cNvPr>
          <p:cNvPicPr>
            <a:picLocks noChangeAspect="1"/>
          </p:cNvPicPr>
          <p:nvPr/>
        </p:nvPicPr>
        <p:blipFill>
          <a:blip r:embed="rId2"/>
          <a:stretch>
            <a:fillRect/>
          </a:stretch>
        </p:blipFill>
        <p:spPr>
          <a:xfrm>
            <a:off x="311535" y="1889401"/>
            <a:ext cx="2405693" cy="2364177"/>
          </a:xfrm>
          <a:prstGeom prst="rect">
            <a:avLst/>
          </a:prstGeom>
        </p:spPr>
      </p:pic>
      <p:pic>
        <p:nvPicPr>
          <p:cNvPr id="15" name="Picture 14" descr="A dog carrying a stick in water&#10;&#10;Description automatically generated">
            <a:extLst>
              <a:ext uri="{FF2B5EF4-FFF2-40B4-BE49-F238E27FC236}">
                <a16:creationId xmlns:a16="http://schemas.microsoft.com/office/drawing/2014/main" id="{41EB58C1-E9A0-790E-DFEC-8825C1BAB44E}"/>
              </a:ext>
            </a:extLst>
          </p:cNvPr>
          <p:cNvPicPr>
            <a:picLocks noChangeAspect="1"/>
          </p:cNvPicPr>
          <p:nvPr/>
        </p:nvPicPr>
        <p:blipFill>
          <a:blip r:embed="rId3"/>
          <a:stretch>
            <a:fillRect/>
          </a:stretch>
        </p:blipFill>
        <p:spPr>
          <a:xfrm>
            <a:off x="2733565" y="1894843"/>
            <a:ext cx="2716423" cy="2002767"/>
          </a:xfrm>
          <a:prstGeom prst="rect">
            <a:avLst/>
          </a:prstGeom>
        </p:spPr>
      </p:pic>
      <p:pic>
        <p:nvPicPr>
          <p:cNvPr id="16" name="Picture 15" descr="A street light with a sticker on it&#10;&#10;Description automatically generated">
            <a:extLst>
              <a:ext uri="{FF2B5EF4-FFF2-40B4-BE49-F238E27FC236}">
                <a16:creationId xmlns:a16="http://schemas.microsoft.com/office/drawing/2014/main" id="{721E8E2E-E227-3A00-1C69-31693D115E8C}"/>
              </a:ext>
            </a:extLst>
          </p:cNvPr>
          <p:cNvPicPr>
            <a:picLocks noChangeAspect="1"/>
          </p:cNvPicPr>
          <p:nvPr/>
        </p:nvPicPr>
        <p:blipFill>
          <a:blip r:embed="rId4"/>
          <a:stretch>
            <a:fillRect/>
          </a:stretch>
        </p:blipFill>
        <p:spPr>
          <a:xfrm>
            <a:off x="5527680" y="1900342"/>
            <a:ext cx="3282712" cy="2230109"/>
          </a:xfrm>
          <a:prstGeom prst="rect">
            <a:avLst/>
          </a:prstGeom>
        </p:spPr>
      </p:pic>
      <p:pic>
        <p:nvPicPr>
          <p:cNvPr id="17" name="Picture 16" descr="A person taking a picture of a person on a bicycle&#10;&#10;Description automatically generated">
            <a:extLst>
              <a:ext uri="{FF2B5EF4-FFF2-40B4-BE49-F238E27FC236}">
                <a16:creationId xmlns:a16="http://schemas.microsoft.com/office/drawing/2014/main" id="{CA2DA20A-F886-415F-0EF0-45D961FC0AFE}"/>
              </a:ext>
            </a:extLst>
          </p:cNvPr>
          <p:cNvPicPr>
            <a:picLocks noChangeAspect="1"/>
          </p:cNvPicPr>
          <p:nvPr/>
        </p:nvPicPr>
        <p:blipFill>
          <a:blip r:embed="rId5"/>
          <a:stretch>
            <a:fillRect/>
          </a:stretch>
        </p:blipFill>
        <p:spPr>
          <a:xfrm>
            <a:off x="8817299" y="1895716"/>
            <a:ext cx="3331235" cy="2197041"/>
          </a:xfrm>
          <a:prstGeom prst="rect">
            <a:avLst/>
          </a:prstGeom>
        </p:spPr>
      </p:pic>
    </p:spTree>
    <p:extLst>
      <p:ext uri="{BB962C8B-B14F-4D97-AF65-F5344CB8AC3E}">
        <p14:creationId xmlns:p14="http://schemas.microsoft.com/office/powerpoint/2010/main" val="61599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15AC5CB-AEE6-9DCE-F738-D60F1D8CEF05}"/>
              </a:ext>
            </a:extLst>
          </p:cNvPr>
          <p:cNvSpPr>
            <a:spLocks noGrp="1"/>
          </p:cNvSpPr>
          <p:nvPr>
            <p:ph type="title"/>
          </p:nvPr>
        </p:nvSpPr>
        <p:spPr>
          <a:xfrm>
            <a:off x="686834" y="1153572"/>
            <a:ext cx="3200400" cy="4461163"/>
          </a:xfrm>
        </p:spPr>
        <p:txBody>
          <a:bodyPr>
            <a:normAutofit/>
          </a:bodyPr>
          <a:lstStyle/>
          <a:p>
            <a:r>
              <a:rPr lang="en-US">
                <a:solidFill>
                  <a:srgbClr val="FFFFFF"/>
                </a:solidFill>
                <a:ea typeface="+mj-lt"/>
                <a:cs typeface="+mj-lt"/>
              </a:rPr>
              <a:t>Problem Statement</a:t>
            </a:r>
            <a:endParaRPr lang="en-US"/>
          </a:p>
        </p:txBody>
      </p:sp>
      <p:sp>
        <p:nvSpPr>
          <p:cNvPr id="3" name="Content Placeholder 2">
            <a:extLst>
              <a:ext uri="{FF2B5EF4-FFF2-40B4-BE49-F238E27FC236}">
                <a16:creationId xmlns:a16="http://schemas.microsoft.com/office/drawing/2014/main" id="{B0209B26-89C9-1B95-51A0-6AF71753307D}"/>
              </a:ext>
            </a:extLst>
          </p:cNvPr>
          <p:cNvSpPr>
            <a:spLocks noGrp="1"/>
          </p:cNvSpPr>
          <p:nvPr>
            <p:ph idx="1"/>
          </p:nvPr>
        </p:nvSpPr>
        <p:spPr>
          <a:xfrm>
            <a:off x="4447308" y="591344"/>
            <a:ext cx="6906491" cy="1707381"/>
          </a:xfrm>
        </p:spPr>
        <p:txBody>
          <a:bodyPr anchor="ctr">
            <a:normAutofit/>
          </a:bodyPr>
          <a:lstStyle/>
          <a:p>
            <a:pPr marL="0" indent="0" algn="just">
              <a:buNone/>
            </a:pPr>
            <a:r>
              <a:rPr lang="en-US" sz="1800">
                <a:ea typeface="+mn-lt"/>
                <a:cs typeface="+mn-lt"/>
              </a:rPr>
              <a:t>Our research delves into the specific ways that </a:t>
            </a:r>
            <a:r>
              <a:rPr lang="en-US" sz="1800">
                <a:ea typeface="+mn-lt"/>
                <a:cs typeface="+mn-lt"/>
                <a:hlinkClick r:id="" action="ppaction://noaction"/>
              </a:rPr>
              <a:t>CLIP</a:t>
            </a:r>
            <a:r>
              <a:rPr lang="en-US" sz="1800">
                <a:ea typeface="+mn-lt"/>
                <a:cs typeface="+mn-lt"/>
              </a:rPr>
              <a:t>, a popular multi-modal vision and language model, fails to capture intricacies in image understanding compared to humans. This project aims to identify recurring patterns in these "blind spots" by analyzing these discrepancies.</a:t>
            </a:r>
            <a:endParaRPr lang="en-US" sz="180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Picture 3" descr="A diagram of a computer code&#10;&#10;Description automatically generated">
            <a:extLst>
              <a:ext uri="{FF2B5EF4-FFF2-40B4-BE49-F238E27FC236}">
                <a16:creationId xmlns:a16="http://schemas.microsoft.com/office/drawing/2014/main" id="{AE0BC7C9-8270-4513-E199-E1F164BE2B20}"/>
              </a:ext>
            </a:extLst>
          </p:cNvPr>
          <p:cNvPicPr>
            <a:picLocks noChangeAspect="1"/>
          </p:cNvPicPr>
          <p:nvPr/>
        </p:nvPicPr>
        <p:blipFill>
          <a:blip r:embed="rId2"/>
          <a:stretch>
            <a:fillRect/>
          </a:stretch>
        </p:blipFill>
        <p:spPr>
          <a:xfrm>
            <a:off x="4868057" y="2481334"/>
            <a:ext cx="5572125" cy="3771900"/>
          </a:xfrm>
          <a:prstGeom prst="rect">
            <a:avLst/>
          </a:prstGeom>
        </p:spPr>
      </p:pic>
    </p:spTree>
    <p:extLst>
      <p:ext uri="{BB962C8B-B14F-4D97-AF65-F5344CB8AC3E}">
        <p14:creationId xmlns:p14="http://schemas.microsoft.com/office/powerpoint/2010/main" val="28938325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4AD23-CBC5-4279-565A-87B46B78CB1F}"/>
              </a:ext>
            </a:extLst>
          </p:cNvPr>
          <p:cNvSpPr>
            <a:spLocks noGrp="1"/>
          </p:cNvSpPr>
          <p:nvPr>
            <p:ph type="title"/>
          </p:nvPr>
        </p:nvSpPr>
        <p:spPr>
          <a:xfrm>
            <a:off x="838200" y="365125"/>
            <a:ext cx="10515600" cy="793601"/>
          </a:xfrm>
        </p:spPr>
        <p:txBody>
          <a:bodyPr/>
          <a:lstStyle/>
          <a:p>
            <a:r>
              <a:rPr lang="en-US">
                <a:ea typeface="+mj-lt"/>
                <a:cs typeface="+mj-lt"/>
              </a:rPr>
              <a:t>Transformation Based Result - Random Invert</a:t>
            </a:r>
            <a:endParaRPr lang="en-US"/>
          </a:p>
        </p:txBody>
      </p:sp>
      <p:sp>
        <p:nvSpPr>
          <p:cNvPr id="5" name="TextBox 4">
            <a:extLst>
              <a:ext uri="{FF2B5EF4-FFF2-40B4-BE49-F238E27FC236}">
                <a16:creationId xmlns:a16="http://schemas.microsoft.com/office/drawing/2014/main" id="{D34290BD-4E6C-9E50-243D-E04E79D185A0}"/>
              </a:ext>
            </a:extLst>
          </p:cNvPr>
          <p:cNvSpPr txBox="1"/>
          <p:nvPr/>
        </p:nvSpPr>
        <p:spPr>
          <a:xfrm>
            <a:off x="763072" y="3989823"/>
            <a:ext cx="1866181" cy="27392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a:ea typeface="+mn-lt"/>
              <a:cs typeface="+mn-lt"/>
            </a:endParaRPr>
          </a:p>
          <a:p>
            <a:r>
              <a:rPr lang="en-US" sz="1100" b="1">
                <a:latin typeface="Arial"/>
                <a:ea typeface="+mn-lt"/>
                <a:cs typeface="Arial"/>
              </a:rPr>
              <a:t>Failure to capture the difference in gender roles and activities</a:t>
            </a:r>
          </a:p>
          <a:p>
            <a:endParaRPr lang="en-US" sz="1100" b="1">
              <a:latin typeface="Arial"/>
              <a:ea typeface="+mn-lt"/>
              <a:cs typeface="Arial"/>
            </a:endParaRPr>
          </a:p>
          <a:p>
            <a:r>
              <a:rPr lang="en-US" sz="1100">
                <a:ea typeface="+mn-lt"/>
                <a:cs typeface="+mn-lt"/>
              </a:rPr>
              <a:t>“ An elderly woman is sitting by a window reading” </a:t>
            </a:r>
            <a:endParaRPr lang="en-US">
              <a:ea typeface="+mn-lt"/>
              <a:cs typeface="+mn-lt"/>
            </a:endParaRPr>
          </a:p>
          <a:p>
            <a:endParaRPr lang="en-US" sz="1100">
              <a:ea typeface="+mn-lt"/>
              <a:cs typeface="+mn-lt"/>
            </a:endParaRPr>
          </a:p>
          <a:p>
            <a:r>
              <a:rPr lang="en-US" sz="1100">
                <a:ea typeface="+mn-lt"/>
                <a:cs typeface="+mn-lt"/>
              </a:rPr>
              <a:t>“ A man sits by a window on a train “  and “A bearded man sits at a bus window .”</a:t>
            </a:r>
            <a:endParaRPr lang="en-US"/>
          </a:p>
          <a:p>
            <a:endParaRPr lang="en-US" sz="1100">
              <a:cs typeface="Arial"/>
            </a:endParaRPr>
          </a:p>
          <a:p>
            <a:endParaRPr lang="en-US"/>
          </a:p>
        </p:txBody>
      </p:sp>
      <p:sp>
        <p:nvSpPr>
          <p:cNvPr id="7" name="TextBox 6">
            <a:extLst>
              <a:ext uri="{FF2B5EF4-FFF2-40B4-BE49-F238E27FC236}">
                <a16:creationId xmlns:a16="http://schemas.microsoft.com/office/drawing/2014/main" id="{E6E635F3-77ED-EE2A-A297-82AD64E1F2FF}"/>
              </a:ext>
            </a:extLst>
          </p:cNvPr>
          <p:cNvSpPr txBox="1"/>
          <p:nvPr/>
        </p:nvSpPr>
        <p:spPr>
          <a:xfrm>
            <a:off x="3128257" y="4630796"/>
            <a:ext cx="2462086"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latin typeface="Arial"/>
                <a:ea typeface="+mn-lt"/>
                <a:cs typeface="Arial"/>
              </a:rPr>
              <a:t>Different types of transportation/animal confusion</a:t>
            </a:r>
          </a:p>
          <a:p>
            <a:r>
              <a:rPr lang="en-US" sz="1100">
                <a:ea typeface="+mn-lt"/>
                <a:cs typeface="+mn-lt"/>
              </a:rPr>
              <a:t>  </a:t>
            </a:r>
            <a:endParaRPr lang="en-US"/>
          </a:p>
          <a:p>
            <a:r>
              <a:rPr lang="en-US" sz="1100">
                <a:ea typeface="+mn-lt"/>
                <a:cs typeface="+mn-lt"/>
              </a:rPr>
              <a:t>“ A dog and a cat are playing on a wooden floor .” </a:t>
            </a:r>
            <a:endParaRPr lang="en-US">
              <a:ea typeface="+mn-lt"/>
              <a:cs typeface="+mn-lt"/>
            </a:endParaRPr>
          </a:p>
          <a:p>
            <a:endParaRPr lang="en-US" sz="1100">
              <a:ea typeface="+mn-lt"/>
              <a:cs typeface="+mn-lt"/>
            </a:endParaRPr>
          </a:p>
          <a:p>
            <a:r>
              <a:rPr lang="en-US" sz="1100">
                <a:ea typeface="+mn-lt"/>
                <a:cs typeface="+mn-lt"/>
              </a:rPr>
              <a:t>“Two dogs are playing together and fighting over a toy”</a:t>
            </a:r>
            <a:endParaRPr lang="en-US"/>
          </a:p>
          <a:p>
            <a:endParaRPr lang="en-US" sz="1100"/>
          </a:p>
          <a:p>
            <a:endParaRPr lang="en-US" sz="1100"/>
          </a:p>
          <a:p>
            <a:pPr algn="l"/>
            <a:endParaRPr lang="en-US"/>
          </a:p>
        </p:txBody>
      </p:sp>
      <p:sp>
        <p:nvSpPr>
          <p:cNvPr id="9" name="TextBox 8">
            <a:extLst>
              <a:ext uri="{FF2B5EF4-FFF2-40B4-BE49-F238E27FC236}">
                <a16:creationId xmlns:a16="http://schemas.microsoft.com/office/drawing/2014/main" id="{3EAF0776-5A6B-E1A0-7B58-147882D754AA}"/>
              </a:ext>
            </a:extLst>
          </p:cNvPr>
          <p:cNvSpPr txBox="1"/>
          <p:nvPr/>
        </p:nvSpPr>
        <p:spPr>
          <a:xfrm>
            <a:off x="5915960" y="4628865"/>
            <a:ext cx="2743200" cy="19543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ea typeface="+mn-lt"/>
                <a:cs typeface="+mn-lt"/>
              </a:rPr>
              <a:t>Failure to account for the size and number of objects/ person / animals  present in the image</a:t>
            </a:r>
            <a:r>
              <a:rPr lang="en-US" sz="1100" b="1">
                <a:latin typeface="Arial"/>
                <a:ea typeface="+mn-lt"/>
                <a:cs typeface="Arial"/>
              </a:rPr>
              <a:t> </a:t>
            </a:r>
            <a:endParaRPr lang="en-US" sz="1100" b="1"/>
          </a:p>
          <a:p>
            <a:endParaRPr lang="en-US" sz="1100"/>
          </a:p>
          <a:p>
            <a:r>
              <a:rPr lang="en-US" sz="1100">
                <a:ea typeface="+mn-lt"/>
                <a:cs typeface="+mn-lt"/>
              </a:rPr>
              <a:t>"A boy jumps over another boy on a trampoline .” </a:t>
            </a:r>
            <a:endParaRPr lang="en-US">
              <a:ea typeface="+mn-lt"/>
              <a:cs typeface="+mn-lt"/>
            </a:endParaRPr>
          </a:p>
          <a:p>
            <a:endParaRPr lang="en-US" sz="1100">
              <a:ea typeface="+mn-lt"/>
              <a:cs typeface="+mn-lt"/>
            </a:endParaRPr>
          </a:p>
          <a:p>
            <a:r>
              <a:rPr lang="en-US" sz="1100">
                <a:ea typeface="+mn-lt"/>
                <a:cs typeface="+mn-lt"/>
              </a:rPr>
              <a:t>“A young boy in a red uniform jumps on a trampoline .”</a:t>
            </a:r>
            <a:endParaRPr lang="en-US"/>
          </a:p>
          <a:p>
            <a:endParaRPr lang="en-US" sz="1100"/>
          </a:p>
          <a:p>
            <a:endParaRPr lang="en-US" sz="1100"/>
          </a:p>
        </p:txBody>
      </p:sp>
      <p:sp>
        <p:nvSpPr>
          <p:cNvPr id="11" name="TextBox 10">
            <a:extLst>
              <a:ext uri="{FF2B5EF4-FFF2-40B4-BE49-F238E27FC236}">
                <a16:creationId xmlns:a16="http://schemas.microsoft.com/office/drawing/2014/main" id="{4BDA7488-1F08-8258-2770-39BBF74C071E}"/>
              </a:ext>
            </a:extLst>
          </p:cNvPr>
          <p:cNvSpPr txBox="1"/>
          <p:nvPr/>
        </p:nvSpPr>
        <p:spPr>
          <a:xfrm>
            <a:off x="8984777" y="4498610"/>
            <a:ext cx="2886973" cy="22313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latin typeface="Arial"/>
                <a:ea typeface="+mn-lt"/>
                <a:cs typeface="Arial"/>
              </a:rPr>
              <a:t>Lack of attention to details and </a:t>
            </a:r>
            <a:r>
              <a:rPr lang="en-US" sz="1100" b="1">
                <a:ea typeface="+mn-lt"/>
                <a:cs typeface="+mn-lt"/>
              </a:rPr>
              <a:t>Inability to Capture Age</a:t>
            </a:r>
            <a:endParaRPr lang="en-US" sz="1100" b="1"/>
          </a:p>
          <a:p>
            <a:endParaRPr lang="en-US" sz="1100">
              <a:ea typeface="+mn-lt"/>
              <a:cs typeface="+mn-lt"/>
            </a:endParaRPr>
          </a:p>
          <a:p>
            <a:r>
              <a:rPr lang="en-US" sz="1100">
                <a:ea typeface="+mn-lt"/>
                <a:cs typeface="+mn-lt"/>
              </a:rPr>
              <a:t>The tennis player holds his racket in preparation for the ball </a:t>
            </a:r>
            <a:endParaRPr lang="en-US">
              <a:ea typeface="+mn-lt"/>
              <a:cs typeface="+mn-lt"/>
            </a:endParaRPr>
          </a:p>
          <a:p>
            <a:endParaRPr lang="en-US" sz="1100">
              <a:ea typeface="+mn-lt"/>
              <a:cs typeface="+mn-lt"/>
            </a:endParaRPr>
          </a:p>
          <a:p>
            <a:r>
              <a:rPr lang="en-US" sz="1100">
                <a:ea typeface="+mn-lt"/>
                <a:cs typeface="+mn-lt"/>
              </a:rPr>
              <a:t>" A boy holds a net with a snake in it close to the ground”   was not even in top 10 which was 1st before transformation </a:t>
            </a:r>
            <a:endParaRPr lang="en-US"/>
          </a:p>
          <a:p>
            <a:endParaRPr lang="en-US" sz="1100"/>
          </a:p>
          <a:p>
            <a:endParaRPr lang="en-US"/>
          </a:p>
          <a:p>
            <a:endParaRPr lang="en-US" sz="1100"/>
          </a:p>
        </p:txBody>
      </p:sp>
      <p:pic>
        <p:nvPicPr>
          <p:cNvPr id="3" name="Picture 2" descr="A person with blue face and hat reading a newspaper&#10;&#10;Description automatically generated">
            <a:extLst>
              <a:ext uri="{FF2B5EF4-FFF2-40B4-BE49-F238E27FC236}">
                <a16:creationId xmlns:a16="http://schemas.microsoft.com/office/drawing/2014/main" id="{85B11F31-213E-D386-8814-72ACB1B87607}"/>
              </a:ext>
            </a:extLst>
          </p:cNvPr>
          <p:cNvPicPr>
            <a:picLocks noChangeAspect="1"/>
          </p:cNvPicPr>
          <p:nvPr/>
        </p:nvPicPr>
        <p:blipFill>
          <a:blip r:embed="rId2"/>
          <a:stretch>
            <a:fillRect/>
          </a:stretch>
        </p:blipFill>
        <p:spPr>
          <a:xfrm>
            <a:off x="55793" y="1856638"/>
            <a:ext cx="2926693" cy="1986233"/>
          </a:xfrm>
          <a:prstGeom prst="rect">
            <a:avLst/>
          </a:prstGeom>
        </p:spPr>
      </p:pic>
      <p:pic>
        <p:nvPicPr>
          <p:cNvPr id="4" name="Picture 3" descr="Two dogs playing with a toy&#10;&#10;Description automatically generated">
            <a:extLst>
              <a:ext uri="{FF2B5EF4-FFF2-40B4-BE49-F238E27FC236}">
                <a16:creationId xmlns:a16="http://schemas.microsoft.com/office/drawing/2014/main" id="{A006F379-27A3-3465-89F7-6D5D529CDD7D}"/>
              </a:ext>
            </a:extLst>
          </p:cNvPr>
          <p:cNvPicPr>
            <a:picLocks noChangeAspect="1"/>
          </p:cNvPicPr>
          <p:nvPr/>
        </p:nvPicPr>
        <p:blipFill>
          <a:blip r:embed="rId3"/>
          <a:stretch>
            <a:fillRect/>
          </a:stretch>
        </p:blipFill>
        <p:spPr>
          <a:xfrm>
            <a:off x="3096103" y="1880912"/>
            <a:ext cx="2658375" cy="1937890"/>
          </a:xfrm>
          <a:prstGeom prst="rect">
            <a:avLst/>
          </a:prstGeom>
        </p:spPr>
      </p:pic>
      <p:pic>
        <p:nvPicPr>
          <p:cNvPr id="8" name="Picture 7" descr="A child holding a net&#10;&#10;Description automatically generated">
            <a:extLst>
              <a:ext uri="{FF2B5EF4-FFF2-40B4-BE49-F238E27FC236}">
                <a16:creationId xmlns:a16="http://schemas.microsoft.com/office/drawing/2014/main" id="{81DB4BA0-18AE-2F53-4608-A5F1DE2FB07D}"/>
              </a:ext>
            </a:extLst>
          </p:cNvPr>
          <p:cNvPicPr>
            <a:picLocks noChangeAspect="1"/>
          </p:cNvPicPr>
          <p:nvPr/>
        </p:nvPicPr>
        <p:blipFill>
          <a:blip r:embed="rId4"/>
          <a:stretch>
            <a:fillRect/>
          </a:stretch>
        </p:blipFill>
        <p:spPr>
          <a:xfrm>
            <a:off x="8736329" y="1711384"/>
            <a:ext cx="3208667" cy="2395808"/>
          </a:xfrm>
          <a:prstGeom prst="rect">
            <a:avLst/>
          </a:prstGeom>
        </p:spPr>
      </p:pic>
      <p:pic>
        <p:nvPicPr>
          <p:cNvPr id="18" name="Picture 17" descr="A child singing into a microphone&#10;&#10;Description automatically generated">
            <a:extLst>
              <a:ext uri="{FF2B5EF4-FFF2-40B4-BE49-F238E27FC236}">
                <a16:creationId xmlns:a16="http://schemas.microsoft.com/office/drawing/2014/main" id="{86880002-F070-578F-9524-0D6840144F57}"/>
              </a:ext>
            </a:extLst>
          </p:cNvPr>
          <p:cNvPicPr>
            <a:picLocks noChangeAspect="1"/>
          </p:cNvPicPr>
          <p:nvPr/>
        </p:nvPicPr>
        <p:blipFill>
          <a:blip r:embed="rId5"/>
          <a:stretch>
            <a:fillRect/>
          </a:stretch>
        </p:blipFill>
        <p:spPr>
          <a:xfrm>
            <a:off x="5822695" y="1614858"/>
            <a:ext cx="2828925" cy="2771775"/>
          </a:xfrm>
          <a:prstGeom prst="rect">
            <a:avLst/>
          </a:prstGeom>
        </p:spPr>
      </p:pic>
    </p:spTree>
    <p:extLst>
      <p:ext uri="{BB962C8B-B14F-4D97-AF65-F5344CB8AC3E}">
        <p14:creationId xmlns:p14="http://schemas.microsoft.com/office/powerpoint/2010/main" val="990549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4AD23-CBC5-4279-565A-87B46B78CB1F}"/>
              </a:ext>
            </a:extLst>
          </p:cNvPr>
          <p:cNvSpPr>
            <a:spLocks noGrp="1"/>
          </p:cNvSpPr>
          <p:nvPr>
            <p:ph type="title"/>
          </p:nvPr>
        </p:nvSpPr>
        <p:spPr>
          <a:xfrm>
            <a:off x="838200" y="365125"/>
            <a:ext cx="10515600" cy="793601"/>
          </a:xfrm>
        </p:spPr>
        <p:txBody>
          <a:bodyPr/>
          <a:lstStyle/>
          <a:p>
            <a:r>
              <a:rPr lang="en-US">
                <a:ea typeface="+mj-lt"/>
                <a:cs typeface="+mj-lt"/>
              </a:rPr>
              <a:t>Transformation Based Result - Grayscale </a:t>
            </a:r>
            <a:endParaRPr lang="en-US"/>
          </a:p>
        </p:txBody>
      </p:sp>
      <p:sp>
        <p:nvSpPr>
          <p:cNvPr id="5" name="TextBox 4">
            <a:extLst>
              <a:ext uri="{FF2B5EF4-FFF2-40B4-BE49-F238E27FC236}">
                <a16:creationId xmlns:a16="http://schemas.microsoft.com/office/drawing/2014/main" id="{D34290BD-4E6C-9E50-243D-E04E79D185A0}"/>
              </a:ext>
            </a:extLst>
          </p:cNvPr>
          <p:cNvSpPr txBox="1"/>
          <p:nvPr/>
        </p:nvSpPr>
        <p:spPr>
          <a:xfrm>
            <a:off x="660714" y="3944330"/>
            <a:ext cx="1866181" cy="27392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a:ea typeface="+mn-lt"/>
              <a:cs typeface="+mn-lt"/>
            </a:endParaRPr>
          </a:p>
          <a:p>
            <a:r>
              <a:rPr lang="en-US" sz="1100" b="1">
                <a:latin typeface="Arial"/>
                <a:ea typeface="+mn-lt"/>
                <a:cs typeface="Arial"/>
              </a:rPr>
              <a:t>Failure to capture the difference in gender roles and activities</a:t>
            </a:r>
          </a:p>
          <a:p>
            <a:endParaRPr lang="en-US" sz="1100" b="1">
              <a:latin typeface="Arial"/>
              <a:ea typeface="+mn-lt"/>
              <a:cs typeface="Arial"/>
            </a:endParaRPr>
          </a:p>
          <a:p>
            <a:r>
              <a:rPr lang="en-US" sz="1100">
                <a:ea typeface="+mn-lt"/>
                <a:cs typeface="+mn-lt"/>
              </a:rPr>
              <a:t>“ An elderly woman is sitting by a window reading” </a:t>
            </a:r>
            <a:endParaRPr lang="en-US">
              <a:ea typeface="+mn-lt"/>
              <a:cs typeface="+mn-lt"/>
            </a:endParaRPr>
          </a:p>
          <a:p>
            <a:endParaRPr lang="en-US" sz="1100">
              <a:ea typeface="+mn-lt"/>
              <a:cs typeface="+mn-lt"/>
            </a:endParaRPr>
          </a:p>
          <a:p>
            <a:r>
              <a:rPr lang="en-US" sz="1100">
                <a:ea typeface="+mn-lt"/>
                <a:cs typeface="+mn-lt"/>
              </a:rPr>
              <a:t>“ A man sits by a window on a train “  and “A bearded man sits at a bus window .”</a:t>
            </a:r>
            <a:endParaRPr lang="en-US"/>
          </a:p>
          <a:p>
            <a:endParaRPr lang="en-US" sz="1100">
              <a:cs typeface="Arial"/>
            </a:endParaRPr>
          </a:p>
          <a:p>
            <a:endParaRPr lang="en-US"/>
          </a:p>
        </p:txBody>
      </p:sp>
      <p:sp>
        <p:nvSpPr>
          <p:cNvPr id="7" name="TextBox 6">
            <a:extLst>
              <a:ext uri="{FF2B5EF4-FFF2-40B4-BE49-F238E27FC236}">
                <a16:creationId xmlns:a16="http://schemas.microsoft.com/office/drawing/2014/main" id="{E6E635F3-77ED-EE2A-A297-82AD64E1F2FF}"/>
              </a:ext>
            </a:extLst>
          </p:cNvPr>
          <p:cNvSpPr txBox="1"/>
          <p:nvPr/>
        </p:nvSpPr>
        <p:spPr>
          <a:xfrm>
            <a:off x="4942164" y="4504404"/>
            <a:ext cx="3079886" cy="25699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latin typeface="Arial"/>
                <a:ea typeface="+mn-lt"/>
                <a:cs typeface="Arial"/>
              </a:rPr>
              <a:t>Different activities and positions of people not being encoded properly</a:t>
            </a:r>
            <a:endParaRPr lang="en-US" sz="1100"/>
          </a:p>
          <a:p>
            <a:endParaRPr lang="en-US" sz="1100" b="1">
              <a:latin typeface="Arial"/>
              <a:ea typeface="+mn-lt"/>
              <a:cs typeface="Arial"/>
            </a:endParaRPr>
          </a:p>
          <a:p>
            <a:r>
              <a:rPr lang="en-US" sz="1100">
                <a:ea typeface="+mn-lt"/>
                <a:cs typeface="+mn-lt"/>
              </a:rPr>
              <a:t>'A man is helping a girl sit on a large bicycle .', 'A man and woman ride bicycles next to each other ‘  </a:t>
            </a:r>
            <a:endParaRPr lang="en-US">
              <a:ea typeface="+mn-lt"/>
              <a:cs typeface="+mn-lt"/>
            </a:endParaRPr>
          </a:p>
          <a:p>
            <a:endParaRPr lang="en-US" sz="1100">
              <a:ea typeface="+mn-lt"/>
              <a:cs typeface="+mn-lt"/>
            </a:endParaRPr>
          </a:p>
          <a:p>
            <a:r>
              <a:rPr lang="en-US" sz="1100">
                <a:ea typeface="+mn-lt"/>
                <a:cs typeface="+mn-lt"/>
              </a:rPr>
              <a:t>"A girl sits on a decorated bike with a younger boy while another girl takes a picture ." - not even in top 5 although was 1st before</a:t>
            </a:r>
            <a:endParaRPr lang="en-US"/>
          </a:p>
          <a:p>
            <a:endParaRPr lang="en-US" sz="1100"/>
          </a:p>
          <a:p>
            <a:pPr algn="l"/>
            <a:endParaRPr lang="en-US" sz="1100"/>
          </a:p>
          <a:p>
            <a:endParaRPr lang="en-US"/>
          </a:p>
        </p:txBody>
      </p:sp>
      <p:sp>
        <p:nvSpPr>
          <p:cNvPr id="9" name="TextBox 8">
            <a:extLst>
              <a:ext uri="{FF2B5EF4-FFF2-40B4-BE49-F238E27FC236}">
                <a16:creationId xmlns:a16="http://schemas.microsoft.com/office/drawing/2014/main" id="{3EAF0776-5A6B-E1A0-7B58-147882D754AA}"/>
              </a:ext>
            </a:extLst>
          </p:cNvPr>
          <p:cNvSpPr txBox="1"/>
          <p:nvPr/>
        </p:nvSpPr>
        <p:spPr>
          <a:xfrm>
            <a:off x="9008594" y="5063190"/>
            <a:ext cx="2743200" cy="12772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latin typeface="Arial"/>
                <a:ea typeface="+mn-lt"/>
                <a:cs typeface="Arial"/>
              </a:rPr>
              <a:t>Confusion between clothes/gender </a:t>
            </a:r>
            <a:endParaRPr lang="en-US" sz="1100" b="1"/>
          </a:p>
          <a:p>
            <a:endParaRPr lang="en-US" sz="1100"/>
          </a:p>
          <a:p>
            <a:r>
              <a:rPr lang="en-US" sz="1100">
                <a:ea typeface="+mn-lt"/>
                <a:cs typeface="+mn-lt"/>
              </a:rPr>
              <a:t>"Girl in plaid shirt riding a unicycle ."</a:t>
            </a:r>
            <a:endParaRPr lang="en-US"/>
          </a:p>
          <a:p>
            <a:endParaRPr lang="en-US" sz="1100">
              <a:ea typeface="+mn-lt"/>
              <a:cs typeface="+mn-lt"/>
            </a:endParaRPr>
          </a:p>
          <a:p>
            <a:r>
              <a:rPr lang="en-US" sz="1100">
                <a:ea typeface="+mn-lt"/>
                <a:cs typeface="+mn-lt"/>
              </a:rPr>
              <a:t>” A person wearing a blue and white coat rides a bicycle down the street”</a:t>
            </a:r>
            <a:endParaRPr lang="en-US"/>
          </a:p>
          <a:p>
            <a:endParaRPr lang="en-US" sz="1100"/>
          </a:p>
        </p:txBody>
      </p:sp>
      <p:pic>
        <p:nvPicPr>
          <p:cNvPr id="10" name="Picture 9" descr="A person riding a bicycle on the street&#10;&#10;Description automatically generated">
            <a:extLst>
              <a:ext uri="{FF2B5EF4-FFF2-40B4-BE49-F238E27FC236}">
                <a16:creationId xmlns:a16="http://schemas.microsoft.com/office/drawing/2014/main" id="{F5DD625F-B24F-4220-C62B-80AFE105E7B0}"/>
              </a:ext>
            </a:extLst>
          </p:cNvPr>
          <p:cNvPicPr>
            <a:picLocks noChangeAspect="1"/>
          </p:cNvPicPr>
          <p:nvPr/>
        </p:nvPicPr>
        <p:blipFill>
          <a:blip r:embed="rId2"/>
          <a:stretch>
            <a:fillRect/>
          </a:stretch>
        </p:blipFill>
        <p:spPr>
          <a:xfrm>
            <a:off x="8954573" y="1266876"/>
            <a:ext cx="2414764" cy="3151517"/>
          </a:xfrm>
          <a:prstGeom prst="rect">
            <a:avLst/>
          </a:prstGeom>
        </p:spPr>
      </p:pic>
      <p:pic>
        <p:nvPicPr>
          <p:cNvPr id="12" name="Picture 11" descr="A child splashing water in the water&#10;&#10;Description automatically generated">
            <a:extLst>
              <a:ext uri="{FF2B5EF4-FFF2-40B4-BE49-F238E27FC236}">
                <a16:creationId xmlns:a16="http://schemas.microsoft.com/office/drawing/2014/main" id="{6471502E-5899-F11B-B629-E5453A004512}"/>
              </a:ext>
            </a:extLst>
          </p:cNvPr>
          <p:cNvPicPr>
            <a:picLocks noChangeAspect="1"/>
          </p:cNvPicPr>
          <p:nvPr/>
        </p:nvPicPr>
        <p:blipFill>
          <a:blip r:embed="rId3"/>
          <a:stretch>
            <a:fillRect/>
          </a:stretch>
        </p:blipFill>
        <p:spPr>
          <a:xfrm>
            <a:off x="129386" y="1272044"/>
            <a:ext cx="3630202" cy="2659039"/>
          </a:xfrm>
          <a:prstGeom prst="rect">
            <a:avLst/>
          </a:prstGeom>
        </p:spPr>
      </p:pic>
      <p:pic>
        <p:nvPicPr>
          <p:cNvPr id="13" name="Picture 12" descr="A group of people riding bicycles&#10;&#10;Description automatically generated">
            <a:extLst>
              <a:ext uri="{FF2B5EF4-FFF2-40B4-BE49-F238E27FC236}">
                <a16:creationId xmlns:a16="http://schemas.microsoft.com/office/drawing/2014/main" id="{2C99B43B-7F99-95DF-7C4A-2241D9EA6C10}"/>
              </a:ext>
            </a:extLst>
          </p:cNvPr>
          <p:cNvPicPr>
            <a:picLocks noChangeAspect="1"/>
          </p:cNvPicPr>
          <p:nvPr/>
        </p:nvPicPr>
        <p:blipFill>
          <a:blip r:embed="rId4"/>
          <a:stretch>
            <a:fillRect/>
          </a:stretch>
        </p:blipFill>
        <p:spPr>
          <a:xfrm>
            <a:off x="3934141" y="1263576"/>
            <a:ext cx="4742598" cy="3151885"/>
          </a:xfrm>
          <a:prstGeom prst="rect">
            <a:avLst/>
          </a:prstGeom>
        </p:spPr>
      </p:pic>
    </p:spTree>
    <p:extLst>
      <p:ext uri="{BB962C8B-B14F-4D97-AF65-F5344CB8AC3E}">
        <p14:creationId xmlns:p14="http://schemas.microsoft.com/office/powerpoint/2010/main" val="951246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4AD23-CBC5-4279-565A-87B46B78CB1F}"/>
              </a:ext>
            </a:extLst>
          </p:cNvPr>
          <p:cNvSpPr>
            <a:spLocks noGrp="1"/>
          </p:cNvSpPr>
          <p:nvPr>
            <p:ph type="title"/>
          </p:nvPr>
        </p:nvSpPr>
        <p:spPr>
          <a:xfrm>
            <a:off x="838200" y="365125"/>
            <a:ext cx="10515600" cy="793601"/>
          </a:xfrm>
        </p:spPr>
        <p:txBody>
          <a:bodyPr>
            <a:normAutofit fontScale="90000"/>
          </a:bodyPr>
          <a:lstStyle/>
          <a:p>
            <a:r>
              <a:rPr lang="en-US">
                <a:ea typeface="+mj-lt"/>
                <a:cs typeface="+mj-lt"/>
              </a:rPr>
              <a:t>Transformation Based Result – Random Rotation</a:t>
            </a:r>
            <a:endParaRPr lang="en-US"/>
          </a:p>
        </p:txBody>
      </p:sp>
      <p:sp>
        <p:nvSpPr>
          <p:cNvPr id="5" name="TextBox 4">
            <a:extLst>
              <a:ext uri="{FF2B5EF4-FFF2-40B4-BE49-F238E27FC236}">
                <a16:creationId xmlns:a16="http://schemas.microsoft.com/office/drawing/2014/main" id="{D34290BD-4E6C-9E50-243D-E04E79D185A0}"/>
              </a:ext>
            </a:extLst>
          </p:cNvPr>
          <p:cNvSpPr txBox="1"/>
          <p:nvPr/>
        </p:nvSpPr>
        <p:spPr>
          <a:xfrm>
            <a:off x="763072" y="3989823"/>
            <a:ext cx="1866181" cy="22313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a:ea typeface="+mn-lt"/>
              <a:cs typeface="+mn-lt"/>
            </a:endParaRPr>
          </a:p>
          <a:p>
            <a:r>
              <a:rPr lang="en-US" sz="1100" b="1">
                <a:latin typeface="Arial"/>
                <a:ea typeface="+mn-lt"/>
                <a:cs typeface="Arial"/>
              </a:rPr>
              <a:t>Failure to capture the difference in gender roles and activities</a:t>
            </a:r>
          </a:p>
          <a:p>
            <a:endParaRPr lang="en-US" sz="1100" b="1">
              <a:latin typeface="Arial"/>
              <a:ea typeface="+mn-lt"/>
              <a:cs typeface="Arial"/>
            </a:endParaRPr>
          </a:p>
          <a:p>
            <a:r>
              <a:rPr lang="en-US" sz="1100">
                <a:ea typeface="+mn-lt"/>
                <a:cs typeface="+mn-lt"/>
              </a:rPr>
              <a:t>"A person stands on the top of a cliff as other attempts to climb it ."</a:t>
            </a:r>
          </a:p>
          <a:p>
            <a:endParaRPr lang="en-US" sz="1100">
              <a:ea typeface="+mn-lt"/>
              <a:cs typeface="+mn-lt"/>
            </a:endParaRPr>
          </a:p>
          <a:p>
            <a:r>
              <a:rPr lang="en-US" sz="1100">
                <a:ea typeface="+mn-lt"/>
                <a:cs typeface="+mn-lt"/>
              </a:rPr>
              <a:t>"A man stands on top of a rocky hill ."</a:t>
            </a:r>
            <a:endParaRPr lang="en-US" sz="1100">
              <a:cs typeface="Arial"/>
            </a:endParaRPr>
          </a:p>
          <a:p>
            <a:endParaRPr lang="en-US"/>
          </a:p>
        </p:txBody>
      </p:sp>
      <p:sp>
        <p:nvSpPr>
          <p:cNvPr id="7" name="TextBox 6">
            <a:extLst>
              <a:ext uri="{FF2B5EF4-FFF2-40B4-BE49-F238E27FC236}">
                <a16:creationId xmlns:a16="http://schemas.microsoft.com/office/drawing/2014/main" id="{E6E635F3-77ED-EE2A-A297-82AD64E1F2FF}"/>
              </a:ext>
            </a:extLst>
          </p:cNvPr>
          <p:cNvSpPr txBox="1"/>
          <p:nvPr/>
        </p:nvSpPr>
        <p:spPr>
          <a:xfrm>
            <a:off x="4496618" y="4430772"/>
            <a:ext cx="2462086" cy="18928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latin typeface="Arial"/>
                <a:ea typeface="+mn-lt"/>
                <a:cs typeface="Arial"/>
              </a:rPr>
              <a:t>Different types of transportation/animal confusion</a:t>
            </a:r>
          </a:p>
          <a:p>
            <a:r>
              <a:rPr lang="en-US" sz="1100">
                <a:ea typeface="+mn-lt"/>
                <a:cs typeface="+mn-lt"/>
              </a:rPr>
              <a:t>  </a:t>
            </a:r>
            <a:endParaRPr lang="en-US"/>
          </a:p>
          <a:p>
            <a:r>
              <a:rPr lang="en-US" sz="1100">
                <a:ea typeface="+mn-lt"/>
                <a:cs typeface="+mn-lt"/>
              </a:rPr>
              <a:t>"A dog chases another by a tree .“</a:t>
            </a:r>
          </a:p>
          <a:p>
            <a:endParaRPr lang="en-US" sz="1100">
              <a:ea typeface="+mn-lt"/>
              <a:cs typeface="+mn-lt"/>
            </a:endParaRPr>
          </a:p>
          <a:p>
            <a:r>
              <a:rPr lang="en-US" sz="1100">
                <a:ea typeface="+mn-lt"/>
                <a:cs typeface="+mn-lt"/>
              </a:rPr>
              <a:t>"A black and white dog leaping to catch an orange ball in an open field ."</a:t>
            </a:r>
            <a:endParaRPr lang="en-US" sz="1100"/>
          </a:p>
          <a:p>
            <a:endParaRPr lang="en-US" sz="1100"/>
          </a:p>
          <a:p>
            <a:pPr algn="l"/>
            <a:endParaRPr lang="en-US"/>
          </a:p>
        </p:txBody>
      </p:sp>
      <p:sp>
        <p:nvSpPr>
          <p:cNvPr id="9" name="TextBox 8">
            <a:extLst>
              <a:ext uri="{FF2B5EF4-FFF2-40B4-BE49-F238E27FC236}">
                <a16:creationId xmlns:a16="http://schemas.microsoft.com/office/drawing/2014/main" id="{3EAF0776-5A6B-E1A0-7B58-147882D754AA}"/>
              </a:ext>
            </a:extLst>
          </p:cNvPr>
          <p:cNvSpPr txBox="1"/>
          <p:nvPr/>
        </p:nvSpPr>
        <p:spPr>
          <a:xfrm>
            <a:off x="8336431" y="4430772"/>
            <a:ext cx="2743200" cy="19543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ea typeface="+mn-lt"/>
                <a:cs typeface="+mn-lt"/>
              </a:rPr>
              <a:t>Failure to account for the size and number of objects/ person / animals  present in the image</a:t>
            </a:r>
            <a:r>
              <a:rPr lang="en-US" sz="1100" b="1">
                <a:latin typeface="Arial"/>
                <a:ea typeface="+mn-lt"/>
                <a:cs typeface="Arial"/>
              </a:rPr>
              <a:t> </a:t>
            </a:r>
            <a:endParaRPr lang="en-US" sz="1100" b="1"/>
          </a:p>
          <a:p>
            <a:endParaRPr lang="en-US" sz="1100"/>
          </a:p>
          <a:p>
            <a:r>
              <a:rPr lang="en-US" sz="1100">
                <a:ea typeface="+mn-lt"/>
                <a:cs typeface="+mn-lt"/>
              </a:rPr>
              <a:t>"Three children wearing soccer uniforms chase after a blue and grey soccer ball ."</a:t>
            </a:r>
          </a:p>
          <a:p>
            <a:endParaRPr lang="en-US" sz="1100">
              <a:ea typeface="+mn-lt"/>
              <a:cs typeface="+mn-lt"/>
            </a:endParaRPr>
          </a:p>
          <a:p>
            <a:r>
              <a:rPr lang="en-US" sz="1100">
                <a:ea typeface="+mn-lt"/>
                <a:cs typeface="+mn-lt"/>
              </a:rPr>
              <a:t>"Three people playing jump rope in a field .“</a:t>
            </a:r>
            <a:endParaRPr lang="en-US" sz="1100"/>
          </a:p>
          <a:p>
            <a:endParaRPr lang="en-US" sz="1100"/>
          </a:p>
        </p:txBody>
      </p:sp>
      <p:pic>
        <p:nvPicPr>
          <p:cNvPr id="10" name="Picture 9">
            <a:extLst>
              <a:ext uri="{FF2B5EF4-FFF2-40B4-BE49-F238E27FC236}">
                <a16:creationId xmlns:a16="http://schemas.microsoft.com/office/drawing/2014/main" id="{A607F2C7-B649-BBEA-647F-9314D70DF5BF}"/>
              </a:ext>
            </a:extLst>
          </p:cNvPr>
          <p:cNvPicPr>
            <a:picLocks noChangeAspect="1"/>
          </p:cNvPicPr>
          <p:nvPr/>
        </p:nvPicPr>
        <p:blipFill>
          <a:blip r:embed="rId2"/>
          <a:stretch>
            <a:fillRect/>
          </a:stretch>
        </p:blipFill>
        <p:spPr>
          <a:xfrm>
            <a:off x="75187" y="1547758"/>
            <a:ext cx="3241949" cy="2559434"/>
          </a:xfrm>
          <a:prstGeom prst="rect">
            <a:avLst/>
          </a:prstGeom>
        </p:spPr>
      </p:pic>
      <p:pic>
        <p:nvPicPr>
          <p:cNvPr id="13" name="Picture 12">
            <a:extLst>
              <a:ext uri="{FF2B5EF4-FFF2-40B4-BE49-F238E27FC236}">
                <a16:creationId xmlns:a16="http://schemas.microsoft.com/office/drawing/2014/main" id="{8979EE4B-0B03-4D79-6267-B0BBEEF2128B}"/>
              </a:ext>
            </a:extLst>
          </p:cNvPr>
          <p:cNvPicPr>
            <a:picLocks noChangeAspect="1"/>
          </p:cNvPicPr>
          <p:nvPr/>
        </p:nvPicPr>
        <p:blipFill>
          <a:blip r:embed="rId3"/>
          <a:stretch>
            <a:fillRect/>
          </a:stretch>
        </p:blipFill>
        <p:spPr>
          <a:xfrm>
            <a:off x="4201826" y="1646249"/>
            <a:ext cx="2889256" cy="2614556"/>
          </a:xfrm>
          <a:prstGeom prst="rect">
            <a:avLst/>
          </a:prstGeom>
        </p:spPr>
      </p:pic>
      <p:pic>
        <p:nvPicPr>
          <p:cNvPr id="15" name="Picture 14">
            <a:extLst>
              <a:ext uri="{FF2B5EF4-FFF2-40B4-BE49-F238E27FC236}">
                <a16:creationId xmlns:a16="http://schemas.microsoft.com/office/drawing/2014/main" id="{7BC7C5DF-2ABA-FE74-C7F7-B0FD384A208A}"/>
              </a:ext>
            </a:extLst>
          </p:cNvPr>
          <p:cNvPicPr>
            <a:picLocks noChangeAspect="1"/>
          </p:cNvPicPr>
          <p:nvPr/>
        </p:nvPicPr>
        <p:blipFill>
          <a:blip r:embed="rId4"/>
          <a:stretch>
            <a:fillRect/>
          </a:stretch>
        </p:blipFill>
        <p:spPr>
          <a:xfrm>
            <a:off x="7709429" y="1646249"/>
            <a:ext cx="3644371" cy="2614556"/>
          </a:xfrm>
          <a:prstGeom prst="rect">
            <a:avLst/>
          </a:prstGeom>
        </p:spPr>
      </p:pic>
    </p:spTree>
    <p:extLst>
      <p:ext uri="{BB962C8B-B14F-4D97-AF65-F5344CB8AC3E}">
        <p14:creationId xmlns:p14="http://schemas.microsoft.com/office/powerpoint/2010/main" val="3846119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4AD23-CBC5-4279-565A-87B46B78CB1F}"/>
              </a:ext>
            </a:extLst>
          </p:cNvPr>
          <p:cNvSpPr>
            <a:spLocks noGrp="1"/>
          </p:cNvSpPr>
          <p:nvPr>
            <p:ph type="title"/>
          </p:nvPr>
        </p:nvSpPr>
        <p:spPr>
          <a:xfrm>
            <a:off x="838200" y="365125"/>
            <a:ext cx="10515600" cy="793601"/>
          </a:xfrm>
        </p:spPr>
        <p:txBody>
          <a:bodyPr>
            <a:normAutofit/>
          </a:bodyPr>
          <a:lstStyle/>
          <a:p>
            <a:r>
              <a:rPr lang="en-US">
                <a:ea typeface="+mj-lt"/>
                <a:cs typeface="+mj-lt"/>
              </a:rPr>
              <a:t>Transformation Based Result – Horizontal Flip</a:t>
            </a:r>
            <a:endParaRPr lang="en-US"/>
          </a:p>
        </p:txBody>
      </p:sp>
      <p:sp>
        <p:nvSpPr>
          <p:cNvPr id="5" name="TextBox 4">
            <a:extLst>
              <a:ext uri="{FF2B5EF4-FFF2-40B4-BE49-F238E27FC236}">
                <a16:creationId xmlns:a16="http://schemas.microsoft.com/office/drawing/2014/main" id="{D34290BD-4E6C-9E50-243D-E04E79D185A0}"/>
              </a:ext>
            </a:extLst>
          </p:cNvPr>
          <p:cNvSpPr txBox="1"/>
          <p:nvPr/>
        </p:nvSpPr>
        <p:spPr>
          <a:xfrm>
            <a:off x="8760659" y="4078245"/>
            <a:ext cx="2454188"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a:ea typeface="+mn-lt"/>
              <a:cs typeface="+mn-lt"/>
            </a:endParaRPr>
          </a:p>
          <a:p>
            <a:r>
              <a:rPr lang="en-US" sz="1100" b="1">
                <a:latin typeface="Arial"/>
                <a:ea typeface="+mn-lt"/>
                <a:cs typeface="Arial"/>
              </a:rPr>
              <a:t>Failure to capture the difference in gender roles and activities</a:t>
            </a:r>
          </a:p>
          <a:p>
            <a:endParaRPr lang="en-US" sz="1100" b="1">
              <a:latin typeface="Arial"/>
              <a:ea typeface="+mn-lt"/>
              <a:cs typeface="Arial"/>
            </a:endParaRPr>
          </a:p>
          <a:p>
            <a:r>
              <a:rPr lang="en-US" sz="1100">
                <a:ea typeface="+mn-lt"/>
                <a:cs typeface="+mn-lt"/>
              </a:rPr>
              <a:t>"A group of men in an inner tube going over some rapids“</a:t>
            </a:r>
          </a:p>
          <a:p>
            <a:endParaRPr lang="en-US" sz="1100">
              <a:ea typeface="+mn-lt"/>
              <a:cs typeface="+mn-lt"/>
            </a:endParaRPr>
          </a:p>
          <a:p>
            <a:r>
              <a:rPr lang="en-US" sz="1100">
                <a:ea typeface="+mn-lt"/>
                <a:cs typeface="+mn-lt"/>
              </a:rPr>
              <a:t>"People are tossed around in a blue raft in a foamy river ."</a:t>
            </a:r>
            <a:endParaRPr lang="en-US" sz="1100"/>
          </a:p>
          <a:p>
            <a:endParaRPr lang="en-US" sz="1100">
              <a:cs typeface="Arial"/>
            </a:endParaRPr>
          </a:p>
          <a:p>
            <a:endParaRPr lang="en-US"/>
          </a:p>
        </p:txBody>
      </p:sp>
      <p:sp>
        <p:nvSpPr>
          <p:cNvPr id="9" name="TextBox 8">
            <a:extLst>
              <a:ext uri="{FF2B5EF4-FFF2-40B4-BE49-F238E27FC236}">
                <a16:creationId xmlns:a16="http://schemas.microsoft.com/office/drawing/2014/main" id="{3EAF0776-5A6B-E1A0-7B58-147882D754AA}"/>
              </a:ext>
            </a:extLst>
          </p:cNvPr>
          <p:cNvSpPr txBox="1"/>
          <p:nvPr/>
        </p:nvSpPr>
        <p:spPr>
          <a:xfrm>
            <a:off x="4580219" y="4190579"/>
            <a:ext cx="2743200" cy="1785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ea typeface="+mn-lt"/>
                <a:cs typeface="+mn-lt"/>
              </a:rPr>
              <a:t>Failure to account for the size and number of objects/ person / animals  present in the image</a:t>
            </a:r>
            <a:r>
              <a:rPr lang="en-US" sz="1100" b="1">
                <a:latin typeface="Arial"/>
                <a:ea typeface="+mn-lt"/>
                <a:cs typeface="Arial"/>
              </a:rPr>
              <a:t> </a:t>
            </a:r>
            <a:endParaRPr lang="en-US" sz="1100" b="1"/>
          </a:p>
          <a:p>
            <a:endParaRPr lang="en-US" sz="1100"/>
          </a:p>
          <a:p>
            <a:r>
              <a:rPr lang="en-US" sz="1100">
                <a:ea typeface="+mn-lt"/>
                <a:cs typeface="+mn-lt"/>
              </a:rPr>
              <a:t>"Three dogs jump , run and play in the snowy landscape .“</a:t>
            </a:r>
          </a:p>
          <a:p>
            <a:endParaRPr lang="en-US" sz="1100">
              <a:ea typeface="+mn-lt"/>
              <a:cs typeface="+mn-lt"/>
            </a:endParaRPr>
          </a:p>
          <a:p>
            <a:r>
              <a:rPr lang="en-US" sz="1100">
                <a:ea typeface="+mn-lt"/>
                <a:cs typeface="+mn-lt"/>
              </a:rPr>
              <a:t>"A grey dog is jumping toward a black and white dog in the snow ."</a:t>
            </a:r>
            <a:endParaRPr lang="en-US" sz="1100"/>
          </a:p>
          <a:p>
            <a:endParaRPr lang="en-US" sz="1100"/>
          </a:p>
        </p:txBody>
      </p:sp>
      <p:sp>
        <p:nvSpPr>
          <p:cNvPr id="11" name="TextBox 10">
            <a:extLst>
              <a:ext uri="{FF2B5EF4-FFF2-40B4-BE49-F238E27FC236}">
                <a16:creationId xmlns:a16="http://schemas.microsoft.com/office/drawing/2014/main" id="{4BDA7488-1F08-8258-2770-39BBF74C071E}"/>
              </a:ext>
            </a:extLst>
          </p:cNvPr>
          <p:cNvSpPr txBox="1"/>
          <p:nvPr/>
        </p:nvSpPr>
        <p:spPr>
          <a:xfrm>
            <a:off x="1245330" y="4190581"/>
            <a:ext cx="2886973"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latin typeface="Arial"/>
                <a:ea typeface="+mn-lt"/>
                <a:cs typeface="Arial"/>
              </a:rPr>
              <a:t>Lack of attention to details</a:t>
            </a:r>
            <a:endParaRPr lang="en-US" sz="1100" b="1"/>
          </a:p>
          <a:p>
            <a:endParaRPr lang="en-US" sz="1100">
              <a:ea typeface="+mn-lt"/>
              <a:cs typeface="+mn-lt"/>
            </a:endParaRPr>
          </a:p>
          <a:p>
            <a:r>
              <a:rPr lang="en-US" sz="1100">
                <a:ea typeface="+mn-lt"/>
                <a:cs typeface="+mn-lt"/>
              </a:rPr>
              <a:t>“A man in a yellow </a:t>
            </a:r>
            <a:r>
              <a:rPr lang="en-US" sz="1100" err="1">
                <a:ea typeface="+mn-lt"/>
                <a:cs typeface="+mn-lt"/>
              </a:rPr>
              <a:t>hi-viz</a:t>
            </a:r>
            <a:r>
              <a:rPr lang="en-US" sz="1100">
                <a:ea typeface="+mn-lt"/>
                <a:cs typeface="+mn-lt"/>
              </a:rPr>
              <a:t> jacket is standing beside and orange sign .", </a:t>
            </a:r>
          </a:p>
          <a:p>
            <a:endParaRPr lang="en-US" sz="1100">
              <a:ea typeface="+mn-lt"/>
              <a:cs typeface="+mn-lt"/>
            </a:endParaRPr>
          </a:p>
          <a:p>
            <a:r>
              <a:rPr lang="en-US" sz="1100">
                <a:ea typeface="+mn-lt"/>
                <a:cs typeface="+mn-lt"/>
              </a:rPr>
              <a:t>"A man holds a sign reading \" HOMELESS ANYTHING HELPS \" near a construction site .“ – this comes 5</a:t>
            </a:r>
            <a:r>
              <a:rPr lang="en-US" sz="1100" baseline="30000">
                <a:ea typeface="+mn-lt"/>
                <a:cs typeface="+mn-lt"/>
              </a:rPr>
              <a:t>th</a:t>
            </a:r>
            <a:r>
              <a:rPr lang="en-US" sz="1100">
                <a:ea typeface="+mn-lt"/>
                <a:cs typeface="+mn-lt"/>
              </a:rPr>
              <a:t> priority in the transformed captions</a:t>
            </a:r>
          </a:p>
          <a:p>
            <a:endParaRPr lang="en-US"/>
          </a:p>
          <a:p>
            <a:endParaRPr lang="en-US" sz="1100"/>
          </a:p>
        </p:txBody>
      </p:sp>
      <p:pic>
        <p:nvPicPr>
          <p:cNvPr id="10" name="Picture 9">
            <a:extLst>
              <a:ext uri="{FF2B5EF4-FFF2-40B4-BE49-F238E27FC236}">
                <a16:creationId xmlns:a16="http://schemas.microsoft.com/office/drawing/2014/main" id="{E618B5F8-A37C-006D-DBCE-D4DEDBC4A962}"/>
              </a:ext>
            </a:extLst>
          </p:cNvPr>
          <p:cNvPicPr>
            <a:picLocks noChangeAspect="1"/>
          </p:cNvPicPr>
          <p:nvPr/>
        </p:nvPicPr>
        <p:blipFill>
          <a:blip r:embed="rId2"/>
          <a:stretch>
            <a:fillRect/>
          </a:stretch>
        </p:blipFill>
        <p:spPr>
          <a:xfrm>
            <a:off x="4363522" y="1543552"/>
            <a:ext cx="3464955" cy="2262201"/>
          </a:xfrm>
          <a:prstGeom prst="rect">
            <a:avLst/>
          </a:prstGeom>
        </p:spPr>
      </p:pic>
      <p:pic>
        <p:nvPicPr>
          <p:cNvPr id="13" name="Picture 12">
            <a:extLst>
              <a:ext uri="{FF2B5EF4-FFF2-40B4-BE49-F238E27FC236}">
                <a16:creationId xmlns:a16="http://schemas.microsoft.com/office/drawing/2014/main" id="{2E4677D1-AAAC-B195-6765-EB0C513992A6}"/>
              </a:ext>
            </a:extLst>
          </p:cNvPr>
          <p:cNvPicPr>
            <a:picLocks noChangeAspect="1"/>
          </p:cNvPicPr>
          <p:nvPr/>
        </p:nvPicPr>
        <p:blipFill>
          <a:blip r:embed="rId3"/>
          <a:stretch>
            <a:fillRect/>
          </a:stretch>
        </p:blipFill>
        <p:spPr>
          <a:xfrm>
            <a:off x="8055454" y="1494788"/>
            <a:ext cx="3489987" cy="2495035"/>
          </a:xfrm>
          <a:prstGeom prst="rect">
            <a:avLst/>
          </a:prstGeom>
        </p:spPr>
      </p:pic>
      <p:pic>
        <p:nvPicPr>
          <p:cNvPr id="15" name="Picture 14">
            <a:extLst>
              <a:ext uri="{FF2B5EF4-FFF2-40B4-BE49-F238E27FC236}">
                <a16:creationId xmlns:a16="http://schemas.microsoft.com/office/drawing/2014/main" id="{A348EF04-698C-997E-CF79-EB74BAF40875}"/>
              </a:ext>
            </a:extLst>
          </p:cNvPr>
          <p:cNvPicPr>
            <a:picLocks noChangeAspect="1"/>
          </p:cNvPicPr>
          <p:nvPr/>
        </p:nvPicPr>
        <p:blipFill>
          <a:blip r:embed="rId4"/>
          <a:stretch>
            <a:fillRect/>
          </a:stretch>
        </p:blipFill>
        <p:spPr>
          <a:xfrm>
            <a:off x="1153364" y="1494788"/>
            <a:ext cx="2916017" cy="2359731"/>
          </a:xfrm>
          <a:prstGeom prst="rect">
            <a:avLst/>
          </a:prstGeom>
        </p:spPr>
      </p:pic>
    </p:spTree>
    <p:extLst>
      <p:ext uri="{BB962C8B-B14F-4D97-AF65-F5344CB8AC3E}">
        <p14:creationId xmlns:p14="http://schemas.microsoft.com/office/powerpoint/2010/main" val="18738809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4AD23-CBC5-4279-565A-87B46B78CB1F}"/>
              </a:ext>
            </a:extLst>
          </p:cNvPr>
          <p:cNvSpPr>
            <a:spLocks noGrp="1"/>
          </p:cNvSpPr>
          <p:nvPr>
            <p:ph type="title"/>
          </p:nvPr>
        </p:nvSpPr>
        <p:spPr>
          <a:xfrm>
            <a:off x="838200" y="365125"/>
            <a:ext cx="10515600" cy="793601"/>
          </a:xfrm>
        </p:spPr>
        <p:txBody>
          <a:bodyPr>
            <a:normAutofit/>
          </a:bodyPr>
          <a:lstStyle/>
          <a:p>
            <a:r>
              <a:rPr lang="en-US">
                <a:ea typeface="+mj-lt"/>
                <a:cs typeface="+mj-lt"/>
              </a:rPr>
              <a:t>Transformation Based Result – Random Affine</a:t>
            </a:r>
            <a:endParaRPr lang="en-US"/>
          </a:p>
        </p:txBody>
      </p:sp>
      <p:sp>
        <p:nvSpPr>
          <p:cNvPr id="5" name="TextBox 4">
            <a:extLst>
              <a:ext uri="{FF2B5EF4-FFF2-40B4-BE49-F238E27FC236}">
                <a16:creationId xmlns:a16="http://schemas.microsoft.com/office/drawing/2014/main" id="{D34290BD-4E6C-9E50-243D-E04E79D185A0}"/>
              </a:ext>
            </a:extLst>
          </p:cNvPr>
          <p:cNvSpPr txBox="1"/>
          <p:nvPr/>
        </p:nvSpPr>
        <p:spPr>
          <a:xfrm>
            <a:off x="8760659" y="4078245"/>
            <a:ext cx="2454188" cy="18928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a:ea typeface="+mn-lt"/>
              <a:cs typeface="+mn-lt"/>
            </a:endParaRPr>
          </a:p>
          <a:p>
            <a:r>
              <a:rPr lang="en-US" sz="1100" b="1">
                <a:latin typeface="Arial"/>
                <a:ea typeface="+mn-lt"/>
                <a:cs typeface="Arial"/>
              </a:rPr>
              <a:t>Confusion between objects</a:t>
            </a:r>
          </a:p>
          <a:p>
            <a:endParaRPr lang="en-US" sz="1100" b="1">
              <a:latin typeface="Arial"/>
              <a:ea typeface="+mn-lt"/>
              <a:cs typeface="Arial"/>
            </a:endParaRPr>
          </a:p>
          <a:p>
            <a:r>
              <a:rPr lang="en-US" sz="1100">
                <a:ea typeface="+mn-lt"/>
                <a:cs typeface="+mn-lt"/>
              </a:rPr>
              <a:t>"A man walking in a brush with a big orange backpack."</a:t>
            </a:r>
          </a:p>
          <a:p>
            <a:endParaRPr lang="en-US" sz="1100">
              <a:ea typeface="+mn-lt"/>
              <a:cs typeface="+mn-lt"/>
            </a:endParaRPr>
          </a:p>
          <a:p>
            <a:r>
              <a:rPr lang="en-US" sz="1100"/>
              <a:t>"A family waits next to some portable toilets in the city."</a:t>
            </a:r>
          </a:p>
          <a:p>
            <a:endParaRPr lang="en-US" sz="1100">
              <a:cs typeface="Arial"/>
            </a:endParaRPr>
          </a:p>
          <a:p>
            <a:endParaRPr lang="en-US"/>
          </a:p>
        </p:txBody>
      </p:sp>
      <p:sp>
        <p:nvSpPr>
          <p:cNvPr id="9" name="TextBox 8">
            <a:extLst>
              <a:ext uri="{FF2B5EF4-FFF2-40B4-BE49-F238E27FC236}">
                <a16:creationId xmlns:a16="http://schemas.microsoft.com/office/drawing/2014/main" id="{3EAF0776-5A6B-E1A0-7B58-147882D754AA}"/>
              </a:ext>
            </a:extLst>
          </p:cNvPr>
          <p:cNvSpPr txBox="1"/>
          <p:nvPr/>
        </p:nvSpPr>
        <p:spPr>
          <a:xfrm>
            <a:off x="4580219" y="4190579"/>
            <a:ext cx="2743200" cy="16158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latin typeface="Arial"/>
                <a:cs typeface="Arial"/>
              </a:rPr>
              <a:t>Cultural misrepresentation</a:t>
            </a:r>
          </a:p>
          <a:p>
            <a:endParaRPr lang="en-US" sz="1100"/>
          </a:p>
          <a:p>
            <a:r>
              <a:rPr lang="en-US" sz="1100">
                <a:ea typeface="+mn-lt"/>
                <a:cs typeface="+mn-lt"/>
              </a:rPr>
              <a:t>"A middle eastern man in a white robe is sitting on a wooden bench with his shoes."</a:t>
            </a:r>
          </a:p>
          <a:p>
            <a:endParaRPr lang="en-US" sz="1100">
              <a:ea typeface="+mn-lt"/>
              <a:cs typeface="+mn-lt"/>
            </a:endParaRPr>
          </a:p>
          <a:p>
            <a:r>
              <a:rPr lang="en-US" sz="1100">
                <a:ea typeface="+mn-lt"/>
                <a:cs typeface="+mn-lt"/>
              </a:rPr>
              <a:t>"A woman reads a paper on a bench in a park ."</a:t>
            </a:r>
            <a:endParaRPr lang="en-US" sz="1100"/>
          </a:p>
          <a:p>
            <a:endParaRPr lang="en-US" sz="1100"/>
          </a:p>
        </p:txBody>
      </p:sp>
      <p:sp>
        <p:nvSpPr>
          <p:cNvPr id="11" name="TextBox 10">
            <a:extLst>
              <a:ext uri="{FF2B5EF4-FFF2-40B4-BE49-F238E27FC236}">
                <a16:creationId xmlns:a16="http://schemas.microsoft.com/office/drawing/2014/main" id="{4BDA7488-1F08-8258-2770-39BBF74C071E}"/>
              </a:ext>
            </a:extLst>
          </p:cNvPr>
          <p:cNvSpPr txBox="1"/>
          <p:nvPr/>
        </p:nvSpPr>
        <p:spPr>
          <a:xfrm>
            <a:off x="1245330" y="4190581"/>
            <a:ext cx="2886973" cy="15542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latin typeface="Arial"/>
                <a:ea typeface="+mn-lt"/>
                <a:cs typeface="Arial"/>
              </a:rPr>
              <a:t>Lack of attention to details</a:t>
            </a:r>
            <a:endParaRPr lang="en-US" sz="1100" b="1"/>
          </a:p>
          <a:p>
            <a:endParaRPr lang="en-US" sz="1100">
              <a:ea typeface="+mn-lt"/>
              <a:cs typeface="+mn-lt"/>
            </a:endParaRPr>
          </a:p>
          <a:p>
            <a:r>
              <a:rPr lang="en-US" sz="1100">
                <a:ea typeface="+mn-lt"/>
                <a:cs typeface="+mn-lt"/>
              </a:rPr>
              <a:t>"A man drinking and reading the paper."</a:t>
            </a:r>
          </a:p>
          <a:p>
            <a:endParaRPr lang="en-US" sz="1100">
              <a:ea typeface="+mn-lt"/>
              <a:cs typeface="+mn-lt"/>
            </a:endParaRPr>
          </a:p>
          <a:p>
            <a:r>
              <a:rPr lang="en-US" sz="1100"/>
              <a:t>"A couch sits broken while a man sits at a table behind them."</a:t>
            </a:r>
          </a:p>
          <a:p>
            <a:endParaRPr lang="en-US"/>
          </a:p>
          <a:p>
            <a:endParaRPr lang="en-US" sz="1100"/>
          </a:p>
        </p:txBody>
      </p:sp>
      <p:pic>
        <p:nvPicPr>
          <p:cNvPr id="3" name="Picture 2" descr="A person sitting at a table with chairs&#10;&#10;Description automatically generated">
            <a:extLst>
              <a:ext uri="{FF2B5EF4-FFF2-40B4-BE49-F238E27FC236}">
                <a16:creationId xmlns:a16="http://schemas.microsoft.com/office/drawing/2014/main" id="{64D7C83C-2427-5A5A-AE2D-2C6888941C3A}"/>
              </a:ext>
            </a:extLst>
          </p:cNvPr>
          <p:cNvPicPr>
            <a:picLocks noChangeAspect="1"/>
          </p:cNvPicPr>
          <p:nvPr/>
        </p:nvPicPr>
        <p:blipFill>
          <a:blip r:embed="rId2"/>
          <a:stretch>
            <a:fillRect/>
          </a:stretch>
        </p:blipFill>
        <p:spPr>
          <a:xfrm>
            <a:off x="998872" y="1491161"/>
            <a:ext cx="3386390" cy="2451937"/>
          </a:xfrm>
          <a:prstGeom prst="rect">
            <a:avLst/>
          </a:prstGeom>
        </p:spPr>
      </p:pic>
      <p:pic>
        <p:nvPicPr>
          <p:cNvPr id="4" name="Picture 3" descr="A person sitting on a bench&#10;&#10;Description automatically generated">
            <a:extLst>
              <a:ext uri="{FF2B5EF4-FFF2-40B4-BE49-F238E27FC236}">
                <a16:creationId xmlns:a16="http://schemas.microsoft.com/office/drawing/2014/main" id="{C39BCC6C-3170-3518-24A5-6900E3E1C5F5}"/>
              </a:ext>
            </a:extLst>
          </p:cNvPr>
          <p:cNvPicPr>
            <a:picLocks noChangeAspect="1"/>
          </p:cNvPicPr>
          <p:nvPr/>
        </p:nvPicPr>
        <p:blipFill>
          <a:blip r:embed="rId3"/>
          <a:stretch>
            <a:fillRect/>
          </a:stretch>
        </p:blipFill>
        <p:spPr>
          <a:xfrm>
            <a:off x="4560721" y="1491664"/>
            <a:ext cx="3070560" cy="2450933"/>
          </a:xfrm>
          <a:prstGeom prst="rect">
            <a:avLst/>
          </a:prstGeom>
        </p:spPr>
      </p:pic>
      <p:pic>
        <p:nvPicPr>
          <p:cNvPr id="6" name="Picture 5" descr="A group of portable toilets&#10;&#10;Description automatically generated">
            <a:extLst>
              <a:ext uri="{FF2B5EF4-FFF2-40B4-BE49-F238E27FC236}">
                <a16:creationId xmlns:a16="http://schemas.microsoft.com/office/drawing/2014/main" id="{F8D548E2-6E72-2BF2-9516-C5EEA3DC9C7D}"/>
              </a:ext>
            </a:extLst>
          </p:cNvPr>
          <p:cNvPicPr>
            <a:picLocks noChangeAspect="1"/>
          </p:cNvPicPr>
          <p:nvPr/>
        </p:nvPicPr>
        <p:blipFill>
          <a:blip r:embed="rId4"/>
          <a:stretch>
            <a:fillRect/>
          </a:stretch>
        </p:blipFill>
        <p:spPr>
          <a:xfrm>
            <a:off x="8297177" y="1493920"/>
            <a:ext cx="3107358" cy="2446422"/>
          </a:xfrm>
          <a:prstGeom prst="rect">
            <a:avLst/>
          </a:prstGeom>
        </p:spPr>
      </p:pic>
    </p:spTree>
    <p:extLst>
      <p:ext uri="{BB962C8B-B14F-4D97-AF65-F5344CB8AC3E}">
        <p14:creationId xmlns:p14="http://schemas.microsoft.com/office/powerpoint/2010/main" val="19494433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4AD23-CBC5-4279-565A-87B46B78CB1F}"/>
              </a:ext>
            </a:extLst>
          </p:cNvPr>
          <p:cNvSpPr>
            <a:spLocks noGrp="1"/>
          </p:cNvSpPr>
          <p:nvPr>
            <p:ph type="title"/>
          </p:nvPr>
        </p:nvSpPr>
        <p:spPr>
          <a:xfrm>
            <a:off x="838200" y="365125"/>
            <a:ext cx="10515600" cy="793601"/>
          </a:xfrm>
        </p:spPr>
        <p:txBody>
          <a:bodyPr>
            <a:normAutofit fontScale="90000"/>
          </a:bodyPr>
          <a:lstStyle/>
          <a:p>
            <a:r>
              <a:rPr lang="en-US">
                <a:ea typeface="+mj-lt"/>
                <a:cs typeface="+mj-lt"/>
              </a:rPr>
              <a:t>Transformation Based Result – Random Perspective</a:t>
            </a:r>
            <a:endParaRPr lang="en-US"/>
          </a:p>
        </p:txBody>
      </p:sp>
      <p:sp>
        <p:nvSpPr>
          <p:cNvPr id="5" name="TextBox 4">
            <a:extLst>
              <a:ext uri="{FF2B5EF4-FFF2-40B4-BE49-F238E27FC236}">
                <a16:creationId xmlns:a16="http://schemas.microsoft.com/office/drawing/2014/main" id="{D34290BD-4E6C-9E50-243D-E04E79D185A0}"/>
              </a:ext>
            </a:extLst>
          </p:cNvPr>
          <p:cNvSpPr txBox="1"/>
          <p:nvPr/>
        </p:nvSpPr>
        <p:spPr>
          <a:xfrm>
            <a:off x="8760659" y="4078245"/>
            <a:ext cx="2454188" cy="25699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a:ea typeface="+mn-lt"/>
              <a:cs typeface="+mn-lt"/>
            </a:endParaRPr>
          </a:p>
          <a:p>
            <a:r>
              <a:rPr lang="en-US" sz="1100" b="1">
                <a:latin typeface="Arial"/>
                <a:cs typeface="Arial"/>
              </a:rPr>
              <a:t>Hallucination of water-like features</a:t>
            </a:r>
          </a:p>
          <a:p>
            <a:endParaRPr lang="en-US" sz="1100" b="1">
              <a:latin typeface="Arial"/>
              <a:ea typeface="+mn-lt"/>
              <a:cs typeface="Arial"/>
            </a:endParaRPr>
          </a:p>
          <a:p>
            <a:r>
              <a:rPr lang="en-US" sz="1100">
                <a:ea typeface="+mn-lt"/>
                <a:cs typeface="+mn-lt"/>
              </a:rPr>
              <a:t>"Child, man, and woman walking near the water."</a:t>
            </a:r>
          </a:p>
          <a:p>
            <a:endParaRPr lang="en-US" sz="1100">
              <a:ea typeface="+mn-lt"/>
              <a:cs typeface="+mn-lt"/>
            </a:endParaRPr>
          </a:p>
          <a:p>
            <a:r>
              <a:rPr lang="en-US" sz="1100">
                <a:cs typeface="Arial"/>
              </a:rPr>
              <a:t>"Several people are walking down a trail."</a:t>
            </a:r>
          </a:p>
          <a:p>
            <a:r>
              <a:rPr lang="en-US" sz="1100">
                <a:cs typeface="Arial"/>
              </a:rPr>
              <a:t>(Not the most descriptive, but doesn't hallucinate water.)</a:t>
            </a:r>
          </a:p>
          <a:p>
            <a:endParaRPr lang="en-US" sz="1100">
              <a:cs typeface="Arial"/>
            </a:endParaRPr>
          </a:p>
          <a:p>
            <a:endParaRPr lang="en-US" sz="1100">
              <a:cs typeface="Arial"/>
            </a:endParaRPr>
          </a:p>
          <a:p>
            <a:endParaRPr lang="en-US">
              <a:cs typeface="Arial"/>
            </a:endParaRPr>
          </a:p>
        </p:txBody>
      </p:sp>
      <p:sp>
        <p:nvSpPr>
          <p:cNvPr id="9" name="TextBox 8">
            <a:extLst>
              <a:ext uri="{FF2B5EF4-FFF2-40B4-BE49-F238E27FC236}">
                <a16:creationId xmlns:a16="http://schemas.microsoft.com/office/drawing/2014/main" id="{3EAF0776-5A6B-E1A0-7B58-147882D754AA}"/>
              </a:ext>
            </a:extLst>
          </p:cNvPr>
          <p:cNvSpPr txBox="1"/>
          <p:nvPr/>
        </p:nvSpPr>
        <p:spPr>
          <a:xfrm>
            <a:off x="4580219" y="4190579"/>
            <a:ext cx="2743200"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latin typeface="Arial"/>
                <a:cs typeface="Arial"/>
              </a:rPr>
              <a:t>Misattribution of geographic context</a:t>
            </a:r>
          </a:p>
          <a:p>
            <a:endParaRPr lang="en-US" sz="1100"/>
          </a:p>
          <a:p>
            <a:r>
              <a:rPr lang="en-US" sz="1100"/>
              <a:t>"Some young people take photos of each other while in New York."</a:t>
            </a:r>
          </a:p>
          <a:p>
            <a:endParaRPr lang="en-US" sz="1100"/>
          </a:p>
          <a:p>
            <a:r>
              <a:rPr lang="en-US" sz="1100"/>
              <a:t>"Three women with statue of liberty hats and taking a picture."</a:t>
            </a:r>
          </a:p>
          <a:p>
            <a:endParaRPr lang="en-US" sz="1100"/>
          </a:p>
        </p:txBody>
      </p:sp>
      <p:sp>
        <p:nvSpPr>
          <p:cNvPr id="11" name="TextBox 10">
            <a:extLst>
              <a:ext uri="{FF2B5EF4-FFF2-40B4-BE49-F238E27FC236}">
                <a16:creationId xmlns:a16="http://schemas.microsoft.com/office/drawing/2014/main" id="{4BDA7488-1F08-8258-2770-39BBF74C071E}"/>
              </a:ext>
            </a:extLst>
          </p:cNvPr>
          <p:cNvSpPr txBox="1"/>
          <p:nvPr/>
        </p:nvSpPr>
        <p:spPr>
          <a:xfrm>
            <a:off x="1245330" y="4190581"/>
            <a:ext cx="2886973" cy="17235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latin typeface="Arial"/>
                <a:ea typeface="+mn-lt"/>
                <a:cs typeface="Arial"/>
              </a:rPr>
              <a:t>Confusion between objects</a:t>
            </a:r>
            <a:endParaRPr lang="en-US" sz="1100" b="1"/>
          </a:p>
          <a:p>
            <a:endParaRPr lang="en-US" sz="1100">
              <a:ea typeface="+mn-lt"/>
              <a:cs typeface="+mn-lt"/>
            </a:endParaRPr>
          </a:p>
          <a:p>
            <a:r>
              <a:rPr lang="en-US" sz="1100">
                <a:ea typeface="+mn-lt"/>
                <a:cs typeface="+mn-lt"/>
              </a:rPr>
              <a:t>“Two girls with ponytails ride an amusement park ride .", </a:t>
            </a:r>
          </a:p>
          <a:p>
            <a:endParaRPr lang="en-US" sz="1100">
              <a:ea typeface="+mn-lt"/>
              <a:cs typeface="+mn-lt"/>
            </a:endParaRPr>
          </a:p>
          <a:p>
            <a:r>
              <a:rPr lang="en-US" sz="1100">
                <a:ea typeface="+mn-lt"/>
                <a:cs typeface="+mn-lt"/>
              </a:rPr>
              <a:t>"A little girl sits on a Farris wheel seat next to a giant stuffed animal."</a:t>
            </a:r>
          </a:p>
          <a:p>
            <a:endParaRPr lang="en-US"/>
          </a:p>
          <a:p>
            <a:endParaRPr lang="en-US" sz="1100"/>
          </a:p>
        </p:txBody>
      </p:sp>
      <p:pic>
        <p:nvPicPr>
          <p:cNvPr id="3" name="Picture 2" descr="A child sitting on a swing with a stuffed animal&#10;&#10;Description automatically generated">
            <a:extLst>
              <a:ext uri="{FF2B5EF4-FFF2-40B4-BE49-F238E27FC236}">
                <a16:creationId xmlns:a16="http://schemas.microsoft.com/office/drawing/2014/main" id="{6594DE58-AE83-E969-4E30-FD70CD59C121}"/>
              </a:ext>
            </a:extLst>
          </p:cNvPr>
          <p:cNvPicPr>
            <a:picLocks noChangeAspect="1"/>
          </p:cNvPicPr>
          <p:nvPr/>
        </p:nvPicPr>
        <p:blipFill>
          <a:blip r:embed="rId2"/>
          <a:stretch>
            <a:fillRect/>
          </a:stretch>
        </p:blipFill>
        <p:spPr>
          <a:xfrm>
            <a:off x="890087" y="1539289"/>
            <a:ext cx="3243013" cy="2275474"/>
          </a:xfrm>
          <a:prstGeom prst="rect">
            <a:avLst/>
          </a:prstGeom>
        </p:spPr>
      </p:pic>
      <p:pic>
        <p:nvPicPr>
          <p:cNvPr id="7" name="Picture 6" descr="A person carrying a child on her back&#10;&#10;Description automatically generated">
            <a:extLst>
              <a:ext uri="{FF2B5EF4-FFF2-40B4-BE49-F238E27FC236}">
                <a16:creationId xmlns:a16="http://schemas.microsoft.com/office/drawing/2014/main" id="{FC7A7259-56AF-F3B7-7722-03FF99B79903}"/>
              </a:ext>
            </a:extLst>
          </p:cNvPr>
          <p:cNvPicPr>
            <a:picLocks noChangeAspect="1"/>
          </p:cNvPicPr>
          <p:nvPr/>
        </p:nvPicPr>
        <p:blipFill>
          <a:blip r:embed="rId3"/>
          <a:stretch>
            <a:fillRect/>
          </a:stretch>
        </p:blipFill>
        <p:spPr>
          <a:xfrm>
            <a:off x="8321591" y="1235492"/>
            <a:ext cx="3389397" cy="2572252"/>
          </a:xfrm>
          <a:prstGeom prst="rect">
            <a:avLst/>
          </a:prstGeom>
        </p:spPr>
      </p:pic>
      <p:pic>
        <p:nvPicPr>
          <p:cNvPr id="8" name="Picture 7" descr="A group of people wearing green crowns&#10;&#10;Description automatically generated">
            <a:extLst>
              <a:ext uri="{FF2B5EF4-FFF2-40B4-BE49-F238E27FC236}">
                <a16:creationId xmlns:a16="http://schemas.microsoft.com/office/drawing/2014/main" id="{F2BF91EF-A213-CEC5-C9BE-A187F9837C71}"/>
              </a:ext>
            </a:extLst>
          </p:cNvPr>
          <p:cNvPicPr>
            <a:picLocks noChangeAspect="1"/>
          </p:cNvPicPr>
          <p:nvPr/>
        </p:nvPicPr>
        <p:blipFill>
          <a:blip r:embed="rId4"/>
          <a:stretch>
            <a:fillRect/>
          </a:stretch>
        </p:blipFill>
        <p:spPr>
          <a:xfrm>
            <a:off x="4451183" y="1446797"/>
            <a:ext cx="3289635" cy="2350169"/>
          </a:xfrm>
          <a:prstGeom prst="rect">
            <a:avLst/>
          </a:prstGeom>
        </p:spPr>
      </p:pic>
    </p:spTree>
    <p:extLst>
      <p:ext uri="{BB962C8B-B14F-4D97-AF65-F5344CB8AC3E}">
        <p14:creationId xmlns:p14="http://schemas.microsoft.com/office/powerpoint/2010/main" val="23754069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D3E17859-C5F0-476F-A082-A4CB8841D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75"/>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A539DAB-80C2-C78A-27C4-A6318F0B26E8}"/>
              </a:ext>
            </a:extLst>
          </p:cNvPr>
          <p:cNvSpPr>
            <a:spLocks noGrp="1"/>
          </p:cNvSpPr>
          <p:nvPr>
            <p:ph type="title"/>
          </p:nvPr>
        </p:nvSpPr>
        <p:spPr>
          <a:xfrm>
            <a:off x="838200" y="365125"/>
            <a:ext cx="10515600" cy="1081148"/>
          </a:xfrm>
        </p:spPr>
        <p:txBody>
          <a:bodyPr>
            <a:normAutofit/>
          </a:bodyPr>
          <a:lstStyle/>
          <a:p>
            <a:r>
              <a:rPr lang="en-US"/>
              <a:t>14 Systematical Failures </a:t>
            </a:r>
          </a:p>
        </p:txBody>
      </p:sp>
      <p:sp>
        <p:nvSpPr>
          <p:cNvPr id="32" name="Content Placeholder 2">
            <a:extLst>
              <a:ext uri="{FF2B5EF4-FFF2-40B4-BE49-F238E27FC236}">
                <a16:creationId xmlns:a16="http://schemas.microsoft.com/office/drawing/2014/main" id="{0B342C2B-E2C3-18BE-B58F-A70C001548C7}"/>
              </a:ext>
            </a:extLst>
          </p:cNvPr>
          <p:cNvSpPr>
            <a:spLocks noGrp="1"/>
          </p:cNvSpPr>
          <p:nvPr>
            <p:ph idx="1"/>
          </p:nvPr>
        </p:nvSpPr>
        <p:spPr>
          <a:xfrm>
            <a:off x="838200" y="1538078"/>
            <a:ext cx="5925323" cy="5070205"/>
          </a:xfrm>
        </p:spPr>
        <p:txBody>
          <a:bodyPr vert="horz" lIns="91440" tIns="45720" rIns="91440" bIns="45720" rtlCol="0" anchor="t">
            <a:normAutofit/>
          </a:bodyPr>
          <a:lstStyle/>
          <a:p>
            <a:r>
              <a:rPr lang="en-US" sz="1400" dirty="0">
                <a:ea typeface="+mn-lt"/>
                <a:cs typeface="+mn-lt"/>
              </a:rPr>
              <a:t>Misinterpretation of color</a:t>
            </a:r>
          </a:p>
          <a:p>
            <a:r>
              <a:rPr lang="en-US" sz="1400" dirty="0">
                <a:ea typeface="+mn-lt"/>
                <a:cs typeface="+mn-lt"/>
              </a:rPr>
              <a:t>Confusion between objects</a:t>
            </a:r>
          </a:p>
          <a:p>
            <a:r>
              <a:rPr lang="en-US" sz="1400" dirty="0">
                <a:ea typeface="+mn-lt"/>
                <a:cs typeface="+mn-lt"/>
              </a:rPr>
              <a:t>Inability to capture facial expressions</a:t>
            </a:r>
            <a:endParaRPr lang="en-US" sz="1400" dirty="0"/>
          </a:p>
          <a:p>
            <a:r>
              <a:rPr lang="en-US" sz="1400" dirty="0">
                <a:ea typeface="+mn-lt"/>
                <a:cs typeface="+mn-lt"/>
              </a:rPr>
              <a:t>Lack of attention to details</a:t>
            </a:r>
            <a:endParaRPr lang="en-US" sz="1400" dirty="0"/>
          </a:p>
          <a:p>
            <a:r>
              <a:rPr lang="en-US" sz="1400" dirty="0">
                <a:ea typeface="+mn-lt"/>
                <a:cs typeface="+mn-lt"/>
              </a:rPr>
              <a:t>Different activities and positions of people not being encoded properly</a:t>
            </a:r>
            <a:endParaRPr lang="en-US" sz="1400" dirty="0"/>
          </a:p>
          <a:p>
            <a:r>
              <a:rPr lang="en-US" sz="1400" dirty="0">
                <a:ea typeface="+mn-lt"/>
                <a:cs typeface="+mn-lt"/>
              </a:rPr>
              <a:t>Failure to account for the size and number of objects/ person / animals  present in the image</a:t>
            </a:r>
            <a:endParaRPr lang="en-US" sz="1400" dirty="0"/>
          </a:p>
          <a:p>
            <a:r>
              <a:rPr lang="en-US" sz="1400" dirty="0">
                <a:ea typeface="+mn-lt"/>
                <a:cs typeface="+mn-lt"/>
              </a:rPr>
              <a:t>Failure to capture the difference in gender roles and activities</a:t>
            </a:r>
            <a:endParaRPr lang="en-US" sz="1400" dirty="0"/>
          </a:p>
          <a:p>
            <a:r>
              <a:rPr lang="en-US" sz="1400" dirty="0">
                <a:ea typeface="+mn-lt"/>
                <a:cs typeface="+mn-lt"/>
              </a:rPr>
              <a:t>Cultural Misrepresentation</a:t>
            </a:r>
            <a:endParaRPr lang="en-US" sz="1400" dirty="0"/>
          </a:p>
          <a:p>
            <a:r>
              <a:rPr lang="en-US" sz="1400" b="1" dirty="0">
                <a:ea typeface="+mn-lt"/>
                <a:cs typeface="+mn-lt"/>
              </a:rPr>
              <a:t>Action vs. Stillness confusion</a:t>
            </a:r>
            <a:endParaRPr lang="en-US" sz="1400" b="1" dirty="0"/>
          </a:p>
          <a:p>
            <a:r>
              <a:rPr lang="en-US" sz="1400" b="1" dirty="0">
                <a:ea typeface="+mn-lt"/>
                <a:cs typeface="+mn-lt"/>
              </a:rPr>
              <a:t>Failure to identify the direction of movement or positioning of objects in the image</a:t>
            </a:r>
            <a:endParaRPr lang="en-US" sz="1400" b="1" dirty="0"/>
          </a:p>
          <a:p>
            <a:r>
              <a:rPr lang="en-US" sz="1400" dirty="0">
                <a:ea typeface="+mn-lt"/>
                <a:cs typeface="+mn-lt"/>
              </a:rPr>
              <a:t>Disregarding object interactions</a:t>
            </a:r>
            <a:endParaRPr lang="en-US" sz="1400" dirty="0"/>
          </a:p>
          <a:p>
            <a:r>
              <a:rPr lang="en-US" sz="1400" dirty="0">
                <a:ea typeface="+mn-lt"/>
                <a:cs typeface="+mn-lt"/>
              </a:rPr>
              <a:t>Different types of transportation/animal  confusion</a:t>
            </a:r>
            <a:endParaRPr lang="en-US" sz="1400" dirty="0"/>
          </a:p>
          <a:p>
            <a:r>
              <a:rPr lang="en-US" sz="1400" b="1" dirty="0">
                <a:ea typeface="+mn-lt"/>
                <a:cs typeface="+mn-lt"/>
              </a:rPr>
              <a:t>Hallucination of Water-like Features</a:t>
            </a:r>
            <a:endParaRPr lang="en-US" sz="1400" b="1" dirty="0"/>
          </a:p>
          <a:p>
            <a:r>
              <a:rPr lang="en-US" sz="1400" b="1" dirty="0">
                <a:ea typeface="+mn-lt"/>
                <a:cs typeface="+mn-lt"/>
              </a:rPr>
              <a:t>Misattribution of Geographic Context</a:t>
            </a:r>
            <a:endParaRPr lang="en-US" sz="1400" b="1" dirty="0"/>
          </a:p>
          <a:p>
            <a:endParaRPr lang="en-US" sz="1100" dirty="0"/>
          </a:p>
          <a:p>
            <a:endParaRPr lang="en-US" sz="1100" dirty="0"/>
          </a:p>
        </p:txBody>
      </p:sp>
      <p:pic>
        <p:nvPicPr>
          <p:cNvPr id="8" name="Picture 7" descr="Checkmate in a chess game">
            <a:extLst>
              <a:ext uri="{FF2B5EF4-FFF2-40B4-BE49-F238E27FC236}">
                <a16:creationId xmlns:a16="http://schemas.microsoft.com/office/drawing/2014/main" id="{D2E61F8A-8A94-9D28-1FBF-FDCB194ACF92}"/>
              </a:ext>
            </a:extLst>
          </p:cNvPr>
          <p:cNvPicPr>
            <a:picLocks noChangeAspect="1"/>
          </p:cNvPicPr>
          <p:nvPr/>
        </p:nvPicPr>
        <p:blipFill rotWithShape="1">
          <a:blip r:embed="rId2"/>
          <a:srcRect l="10025" r="14227" b="3"/>
          <a:stretch/>
        </p:blipFill>
        <p:spPr>
          <a:xfrm>
            <a:off x="6848918" y="1771078"/>
            <a:ext cx="4504881" cy="4504881"/>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35" name="Arc 34">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980527" y="1929807"/>
            <a:ext cx="4556632" cy="455663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Oval 36">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00988" y="1969050"/>
            <a:ext cx="666675" cy="6485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83891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E2A58-8C22-93E5-05CD-AA2057645C80}"/>
              </a:ext>
            </a:extLst>
          </p:cNvPr>
          <p:cNvSpPr>
            <a:spLocks noGrp="1"/>
          </p:cNvSpPr>
          <p:nvPr>
            <p:ph type="title"/>
          </p:nvPr>
        </p:nvSpPr>
        <p:spPr>
          <a:xfrm>
            <a:off x="1389278" y="1233241"/>
            <a:ext cx="3240506" cy="4064628"/>
          </a:xfrm>
        </p:spPr>
        <p:txBody>
          <a:bodyPr>
            <a:normAutofit/>
          </a:bodyPr>
          <a:lstStyle/>
          <a:p>
            <a:r>
              <a:rPr lang="en-US">
                <a:solidFill>
                  <a:srgbClr val="FFFFFF"/>
                </a:solidFill>
              </a:rPr>
              <a:t>Limitations/ Future Scope </a:t>
            </a:r>
          </a:p>
        </p:txBody>
      </p:sp>
      <p:sp>
        <p:nvSpPr>
          <p:cNvPr id="19" name="Freeform: Shape 18">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6" name="Content Placeholder 2">
            <a:extLst>
              <a:ext uri="{FF2B5EF4-FFF2-40B4-BE49-F238E27FC236}">
                <a16:creationId xmlns:a16="http://schemas.microsoft.com/office/drawing/2014/main" id="{D4C0D098-F761-AFBC-FA02-ED3B7BB01157}"/>
              </a:ext>
            </a:extLst>
          </p:cNvPr>
          <p:cNvGraphicFramePr>
            <a:graphicFrameLocks noGrp="1"/>
          </p:cNvGraphicFramePr>
          <p:nvPr>
            <p:ph idx="1"/>
            <p:extLst>
              <p:ext uri="{D42A27DB-BD31-4B8C-83A1-F6EECF244321}">
                <p14:modId xmlns:p14="http://schemas.microsoft.com/office/powerpoint/2010/main" val="1343587764"/>
              </p:ext>
            </p:extLst>
          </p:nvPr>
        </p:nvGraphicFramePr>
        <p:xfrm>
          <a:off x="6096000" y="843626"/>
          <a:ext cx="5906067" cy="52419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49720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Freeform: Shape 47">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Arc 48">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50" name="Rectangle 49">
            <a:extLst>
              <a:ext uri="{FF2B5EF4-FFF2-40B4-BE49-F238E27FC236}">
                <a16:creationId xmlns:a16="http://schemas.microsoft.com/office/drawing/2014/main" id="{D1A671DE-D529-4A2A-A35D-E97400239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9CFCAB-DA79-D26C-5BEC-1D27D8DF5C3C}"/>
              </a:ext>
            </a:extLst>
          </p:cNvPr>
          <p:cNvSpPr>
            <a:spLocks noGrp="1"/>
          </p:cNvSpPr>
          <p:nvPr>
            <p:ph type="title"/>
          </p:nvPr>
        </p:nvSpPr>
        <p:spPr>
          <a:xfrm>
            <a:off x="6406055" y="780057"/>
            <a:ext cx="4947745" cy="2828462"/>
          </a:xfrm>
        </p:spPr>
        <p:txBody>
          <a:bodyPr vert="horz" lIns="91440" tIns="45720" rIns="91440" bIns="45720" rtlCol="0" anchor="b">
            <a:normAutofit/>
          </a:bodyPr>
          <a:lstStyle/>
          <a:p>
            <a:r>
              <a:rPr lang="en-US" sz="6000" kern="1200">
                <a:solidFill>
                  <a:schemeClr val="tx1"/>
                </a:solidFill>
                <a:latin typeface="+mj-lt"/>
                <a:ea typeface="+mj-ea"/>
                <a:cs typeface="+mj-cs"/>
              </a:rPr>
              <a:t>Thank You !!!</a:t>
            </a:r>
          </a:p>
        </p:txBody>
      </p:sp>
      <p:sp>
        <p:nvSpPr>
          <p:cNvPr id="51" name="Freeform: Shape 50">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12599"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2" name="Straight Connector 51">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63649" y="127376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53" name="Block Arc 52">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631431" y="1382395"/>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Shape 53">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231329"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Oval 54">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20126" y="2345836"/>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Freeform: Shape 55">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Shape 56">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903228"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Arc 57">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727948" flipH="1">
            <a:off x="2309492"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8621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1D58E29-F9EA-8786-B1F4-80A35CA37487}"/>
              </a:ext>
            </a:extLst>
          </p:cNvPr>
          <p:cNvSpPr>
            <a:spLocks noGrp="1"/>
          </p:cNvSpPr>
          <p:nvPr>
            <p:ph type="title"/>
          </p:nvPr>
        </p:nvSpPr>
        <p:spPr>
          <a:xfrm>
            <a:off x="686834" y="1153572"/>
            <a:ext cx="3200400" cy="4461163"/>
          </a:xfrm>
        </p:spPr>
        <p:txBody>
          <a:bodyPr>
            <a:normAutofit/>
          </a:bodyPr>
          <a:lstStyle/>
          <a:p>
            <a:r>
              <a:rPr lang="en-US">
                <a:solidFill>
                  <a:srgbClr val="FFFFFF"/>
                </a:solidFill>
              </a:rPr>
              <a:t>Motivation</a:t>
            </a:r>
          </a:p>
        </p:txBody>
      </p:sp>
      <p:sp>
        <p:nvSpPr>
          <p:cNvPr id="3" name="Content Placeholder 2">
            <a:extLst>
              <a:ext uri="{FF2B5EF4-FFF2-40B4-BE49-F238E27FC236}">
                <a16:creationId xmlns:a16="http://schemas.microsoft.com/office/drawing/2014/main" id="{B4570F7E-4A17-8C73-D168-81E88D4BB2ED}"/>
              </a:ext>
            </a:extLst>
          </p:cNvPr>
          <p:cNvSpPr>
            <a:spLocks noGrp="1"/>
          </p:cNvSpPr>
          <p:nvPr>
            <p:ph idx="1"/>
          </p:nvPr>
        </p:nvSpPr>
        <p:spPr>
          <a:xfrm>
            <a:off x="4447308" y="591344"/>
            <a:ext cx="6906491" cy="5585619"/>
          </a:xfrm>
        </p:spPr>
        <p:txBody>
          <a:bodyPr anchor="ctr">
            <a:normAutofit/>
          </a:bodyPr>
          <a:lstStyle/>
          <a:p>
            <a:pPr algn="just"/>
            <a:r>
              <a:rPr lang="en-US" sz="1800">
                <a:ea typeface="+mn-lt"/>
                <a:cs typeface="+mn-lt"/>
              </a:rPr>
              <a:t>It sheds light on potential biases inherent in its training data and architecture, thereby enabling targeted enhancements.</a:t>
            </a:r>
            <a:endParaRPr lang="en-US" sz="1800"/>
          </a:p>
          <a:p>
            <a:pPr algn="just"/>
            <a:endParaRPr lang="en-US" sz="1800">
              <a:ea typeface="+mn-lt"/>
              <a:cs typeface="+mn-lt"/>
            </a:endParaRPr>
          </a:p>
          <a:p>
            <a:pPr algn="just"/>
            <a:r>
              <a:rPr lang="en-US" sz="1800">
                <a:ea typeface="+mn-lt"/>
                <a:cs typeface="+mn-lt"/>
              </a:rPr>
              <a:t>It serves as a guide for the responsible application of CLIP, pinpointing areas where it may falter in providing accurate or comprehensive representations.</a:t>
            </a:r>
          </a:p>
          <a:p>
            <a:pPr algn="just"/>
            <a:endParaRPr lang="en-US" sz="1800">
              <a:ea typeface="+mn-lt"/>
              <a:cs typeface="+mn-lt"/>
            </a:endParaRPr>
          </a:p>
          <a:p>
            <a:pPr algn="just"/>
            <a:r>
              <a:rPr lang="en-US" sz="1800">
                <a:ea typeface="+mn-lt"/>
                <a:cs typeface="+mn-lt"/>
              </a:rPr>
              <a:t>Moreover, while previous research has primarily focused on testing the text encoder aspect of CLIP, such as in the paper "</a:t>
            </a:r>
            <a:r>
              <a:rPr lang="en-US" sz="1800">
                <a:ea typeface="+mn-lt"/>
                <a:cs typeface="+mn-lt"/>
                <a:hlinkClick r:id="rId2"/>
              </a:rPr>
              <a:t>Mass-Producing Failures of Multimodal Systems with Language Models</a:t>
            </a:r>
            <a:r>
              <a:rPr lang="en-US" sz="1800">
                <a:ea typeface="+mn-lt"/>
                <a:cs typeface="+mn-lt"/>
              </a:rPr>
              <a:t>," we believe there is value in delving into the image embedding component of CLIP as well. By examining both parts, we can gain a more holistic understanding of CLIP's capabilities and limitations.</a:t>
            </a:r>
            <a:endParaRPr lang="en-US" sz="180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1631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59EF30C2-29AC-4A0D-BC0A-A679CF113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A804283-B929-4503-802F-4585376E2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48239"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04F1504-431A-4D86-9091-AE7E4B333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19910"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AD3811F5-514E-49A4-B382-673ED228A4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229605"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22" name="Straight Connector 21">
            <a:extLst>
              <a:ext uri="{FF2B5EF4-FFF2-40B4-BE49-F238E27FC236}">
                <a16:creationId xmlns:a16="http://schemas.microsoft.com/office/drawing/2014/main" id="{266A0658-1CC4-4B0D-AAB7-A702286AF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785759"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4" name="Arc 23">
            <a:extLst>
              <a:ext uri="{FF2B5EF4-FFF2-40B4-BE49-F238E27FC236}">
                <a16:creationId xmlns:a16="http://schemas.microsoft.com/office/drawing/2014/main" id="{C36A08F5-3B56-47C5-A371-9187BE56E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568884"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B55F701-9B78-57E2-2101-FA7D08D0189C}"/>
              </a:ext>
            </a:extLst>
          </p:cNvPr>
          <p:cNvSpPr>
            <a:spLocks noGrp="1"/>
          </p:cNvSpPr>
          <p:nvPr>
            <p:ph type="title"/>
          </p:nvPr>
        </p:nvSpPr>
        <p:spPr>
          <a:xfrm>
            <a:off x="644561" y="2744662"/>
            <a:ext cx="7033259" cy="3047241"/>
          </a:xfrm>
        </p:spPr>
        <p:txBody>
          <a:bodyPr vert="horz" lIns="91440" tIns="45720" rIns="91440" bIns="45720" rtlCol="0" anchor="b">
            <a:normAutofit/>
          </a:bodyPr>
          <a:lstStyle/>
          <a:p>
            <a:r>
              <a:rPr lang="en-US" sz="6000">
                <a:solidFill>
                  <a:srgbClr val="FFFFFF"/>
                </a:solidFill>
              </a:rPr>
              <a:t>Methodology 1: </a:t>
            </a:r>
            <a:r>
              <a:rPr lang="en-US" sz="6000">
                <a:solidFill>
                  <a:srgbClr val="FFFFFF"/>
                </a:solidFill>
                <a:ea typeface="+mj-lt"/>
                <a:cs typeface="+mj-lt"/>
              </a:rPr>
              <a:t>Discrepancy Analysis Framework (DAF)</a:t>
            </a:r>
            <a:endParaRPr lang="en-US">
              <a:ea typeface="+mj-ea"/>
              <a:cs typeface="+mj-cs"/>
            </a:endParaRPr>
          </a:p>
        </p:txBody>
      </p:sp>
      <p:sp>
        <p:nvSpPr>
          <p:cNvPr id="26" name="Freeform: Shape 25">
            <a:extLst>
              <a:ext uri="{FF2B5EF4-FFF2-40B4-BE49-F238E27FC236}">
                <a16:creationId xmlns:a16="http://schemas.microsoft.com/office/drawing/2014/main" id="{067AD921-1CEE-4C1B-9AA3-C66D908DD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49"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2356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Arc 47">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0031B1-34BB-1992-1E1A-3BA00CA9EB7C}"/>
              </a:ext>
            </a:extLst>
          </p:cNvPr>
          <p:cNvSpPr>
            <a:spLocks noGrp="1"/>
          </p:cNvSpPr>
          <p:nvPr>
            <p:ph type="title"/>
          </p:nvPr>
        </p:nvSpPr>
        <p:spPr>
          <a:xfrm>
            <a:off x="838200" y="365125"/>
            <a:ext cx="10515600" cy="1325563"/>
          </a:xfrm>
        </p:spPr>
        <p:txBody>
          <a:bodyPr>
            <a:normAutofit/>
          </a:bodyPr>
          <a:lstStyle/>
          <a:p>
            <a:pPr algn="ctr"/>
            <a:r>
              <a:rPr lang="en-US"/>
              <a:t>STEP 1 : </a:t>
            </a:r>
            <a:br>
              <a:rPr lang="en-US"/>
            </a:br>
            <a:r>
              <a:rPr lang="en-US">
                <a:ea typeface="+mj-lt"/>
                <a:cs typeface="+mj-lt"/>
              </a:rPr>
              <a:t>Data Acquisition and Preprocessing</a:t>
            </a:r>
            <a:endParaRPr lang="en-US"/>
          </a:p>
        </p:txBody>
      </p:sp>
      <p:graphicFrame>
        <p:nvGraphicFramePr>
          <p:cNvPr id="23" name="Content Placeholder 2">
            <a:extLst>
              <a:ext uri="{FF2B5EF4-FFF2-40B4-BE49-F238E27FC236}">
                <a16:creationId xmlns:a16="http://schemas.microsoft.com/office/drawing/2014/main" id="{1E991D40-BDC7-2633-7150-3C5185F3F714}"/>
              </a:ext>
            </a:extLst>
          </p:cNvPr>
          <p:cNvGraphicFramePr>
            <a:graphicFrameLocks noGrp="1"/>
          </p:cNvGraphicFramePr>
          <p:nvPr>
            <p:ph idx="1"/>
            <p:extLst>
              <p:ext uri="{D42A27DB-BD31-4B8C-83A1-F6EECF244321}">
                <p14:modId xmlns:p14="http://schemas.microsoft.com/office/powerpoint/2010/main" val="2015593005"/>
              </p:ext>
            </p:extLst>
          </p:nvPr>
        </p:nvGraphicFramePr>
        <p:xfrm>
          <a:off x="167186" y="1438939"/>
          <a:ext cx="11891748" cy="54741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28276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4BC3595-78B3-BAB0-4610-5783EC24660A}"/>
              </a:ext>
            </a:extLst>
          </p:cNvPr>
          <p:cNvSpPr>
            <a:spLocks noGrp="1"/>
          </p:cNvSpPr>
          <p:nvPr>
            <p:ph type="title"/>
          </p:nvPr>
        </p:nvSpPr>
        <p:spPr>
          <a:xfrm>
            <a:off x="838201" y="3998018"/>
            <a:ext cx="3981854" cy="2216513"/>
          </a:xfrm>
        </p:spPr>
        <p:txBody>
          <a:bodyPr>
            <a:normAutofit/>
          </a:bodyPr>
          <a:lstStyle/>
          <a:p>
            <a:r>
              <a:rPr lang="en-US" sz="4100">
                <a:ea typeface="+mj-lt"/>
                <a:cs typeface="+mj-lt"/>
              </a:rPr>
              <a:t>STEP 2 : </a:t>
            </a:r>
            <a:br>
              <a:rPr lang="en-US" sz="4100">
                <a:ea typeface="+mj-lt"/>
                <a:cs typeface="+mj-lt"/>
              </a:rPr>
            </a:br>
            <a:r>
              <a:rPr lang="en-US" sz="4100">
                <a:ea typeface="+mj-lt"/>
                <a:cs typeface="+mj-lt"/>
              </a:rPr>
              <a:t>Image Embedding Extraction</a:t>
            </a:r>
            <a:endParaRPr lang="en-US" sz="4100"/>
          </a:p>
        </p:txBody>
      </p:sp>
      <p:sp>
        <p:nvSpPr>
          <p:cNvPr id="33" name="Arc 32">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23" name="Picture 22" descr="A screenshot of a computer&#10;&#10;Description automatically generated">
            <a:extLst>
              <a:ext uri="{FF2B5EF4-FFF2-40B4-BE49-F238E27FC236}">
                <a16:creationId xmlns:a16="http://schemas.microsoft.com/office/drawing/2014/main" id="{3876F4C5-C477-C8AA-3DD8-6A660D43AB37}"/>
              </a:ext>
            </a:extLst>
          </p:cNvPr>
          <p:cNvPicPr>
            <a:picLocks noChangeAspect="1"/>
          </p:cNvPicPr>
          <p:nvPr/>
        </p:nvPicPr>
        <p:blipFill>
          <a:blip r:embed="rId2"/>
          <a:stretch>
            <a:fillRect/>
          </a:stretch>
        </p:blipFill>
        <p:spPr>
          <a:xfrm>
            <a:off x="2255128" y="704504"/>
            <a:ext cx="7681744" cy="2957472"/>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graphicFrame>
        <p:nvGraphicFramePr>
          <p:cNvPr id="15" name="Content Placeholder 2">
            <a:extLst>
              <a:ext uri="{FF2B5EF4-FFF2-40B4-BE49-F238E27FC236}">
                <a16:creationId xmlns:a16="http://schemas.microsoft.com/office/drawing/2014/main" id="{2B098B6A-7AD1-B1E3-B7AA-524B3699C249}"/>
              </a:ext>
            </a:extLst>
          </p:cNvPr>
          <p:cNvGraphicFramePr>
            <a:graphicFrameLocks noGrp="1"/>
          </p:cNvGraphicFramePr>
          <p:nvPr>
            <p:ph idx="1"/>
            <p:extLst>
              <p:ext uri="{D42A27DB-BD31-4B8C-83A1-F6EECF244321}">
                <p14:modId xmlns:p14="http://schemas.microsoft.com/office/powerpoint/2010/main" val="222143890"/>
              </p:ext>
            </p:extLst>
          </p:nvPr>
        </p:nvGraphicFramePr>
        <p:xfrm>
          <a:off x="4970835" y="3998019"/>
          <a:ext cx="6382966" cy="22165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90657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A9088-C7CA-0A8B-C299-68F447941525}"/>
              </a:ext>
            </a:extLst>
          </p:cNvPr>
          <p:cNvSpPr>
            <a:spLocks noGrp="1"/>
          </p:cNvSpPr>
          <p:nvPr>
            <p:ph type="title"/>
          </p:nvPr>
        </p:nvSpPr>
        <p:spPr/>
        <p:txBody>
          <a:bodyPr/>
          <a:lstStyle/>
          <a:p>
            <a:r>
              <a:rPr lang="en-US"/>
              <a:t>STEP 3 : </a:t>
            </a:r>
            <a:r>
              <a:rPr lang="en-US">
                <a:ea typeface="+mj-lt"/>
                <a:cs typeface="+mj-lt"/>
              </a:rPr>
              <a:t>Comparative Examination of CLIP and DINOv2 Similarity Rankings</a:t>
            </a:r>
            <a:endParaRPr lang="en-US"/>
          </a:p>
        </p:txBody>
      </p:sp>
      <p:graphicFrame>
        <p:nvGraphicFramePr>
          <p:cNvPr id="5" name="Content Placeholder 2">
            <a:extLst>
              <a:ext uri="{FF2B5EF4-FFF2-40B4-BE49-F238E27FC236}">
                <a16:creationId xmlns:a16="http://schemas.microsoft.com/office/drawing/2014/main" id="{F97E4EEA-B627-EB8F-4D06-DA2E93698AA7}"/>
              </a:ext>
            </a:extLst>
          </p:cNvPr>
          <p:cNvGraphicFramePr>
            <a:graphicFrameLocks noGrp="1"/>
          </p:cNvGraphicFramePr>
          <p:nvPr>
            <p:ph idx="1"/>
            <p:extLst>
              <p:ext uri="{D42A27DB-BD31-4B8C-83A1-F6EECF244321}">
                <p14:modId xmlns:p14="http://schemas.microsoft.com/office/powerpoint/2010/main" val="3317491986"/>
              </p:ext>
            </p:extLst>
          </p:nvPr>
        </p:nvGraphicFramePr>
        <p:xfrm>
          <a:off x="838200" y="1825625"/>
          <a:ext cx="10515600" cy="38597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33647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BCE2711-217D-1289-E3D4-F89C19E2A8E4}"/>
              </a:ext>
            </a:extLst>
          </p:cNvPr>
          <p:cNvSpPr>
            <a:spLocks noGrp="1"/>
          </p:cNvSpPr>
          <p:nvPr>
            <p:ph type="title"/>
          </p:nvPr>
        </p:nvSpPr>
        <p:spPr>
          <a:xfrm>
            <a:off x="838200" y="365125"/>
            <a:ext cx="5387502" cy="1325563"/>
          </a:xfrm>
        </p:spPr>
        <p:txBody>
          <a:bodyPr>
            <a:normAutofit/>
          </a:bodyPr>
          <a:lstStyle/>
          <a:p>
            <a:r>
              <a:rPr lang="en-US"/>
              <a:t>STEP 4: </a:t>
            </a:r>
          </a:p>
        </p:txBody>
      </p:sp>
      <p:sp>
        <p:nvSpPr>
          <p:cNvPr id="3" name="Content Placeholder 2">
            <a:extLst>
              <a:ext uri="{FF2B5EF4-FFF2-40B4-BE49-F238E27FC236}">
                <a16:creationId xmlns:a16="http://schemas.microsoft.com/office/drawing/2014/main" id="{3ED5471A-7B5F-37AD-7C79-05265F265B97}"/>
              </a:ext>
            </a:extLst>
          </p:cNvPr>
          <p:cNvSpPr>
            <a:spLocks noGrp="1"/>
          </p:cNvSpPr>
          <p:nvPr>
            <p:ph idx="1"/>
          </p:nvPr>
        </p:nvSpPr>
        <p:spPr>
          <a:xfrm>
            <a:off x="838200" y="1825625"/>
            <a:ext cx="5387502" cy="4351338"/>
          </a:xfrm>
        </p:spPr>
        <p:txBody>
          <a:bodyPr vert="horz" lIns="91440" tIns="45720" rIns="91440" bIns="45720" rtlCol="0">
            <a:normAutofit/>
          </a:bodyPr>
          <a:lstStyle/>
          <a:p>
            <a:pPr algn="just"/>
            <a:r>
              <a:rPr lang="en-US" sz="2600">
                <a:ea typeface="+mn-lt"/>
                <a:cs typeface="+mn-lt"/>
              </a:rPr>
              <a:t>Leveraged the advanced language processing capabilities of GPT-3.5 to conduct a nuanced analysis of these captions.</a:t>
            </a:r>
          </a:p>
          <a:p>
            <a:pPr algn="just"/>
            <a:r>
              <a:rPr lang="en-US" sz="2600">
                <a:ea typeface="+mn-lt"/>
                <a:cs typeface="+mn-lt"/>
              </a:rPr>
              <a:t>Passed caption differences to ChatGPT using a prompt to identify prominent issues.</a:t>
            </a:r>
          </a:p>
          <a:p>
            <a:pPr algn="just"/>
            <a:r>
              <a:rPr lang="en-US" sz="2600">
                <a:ea typeface="+mn-lt"/>
                <a:cs typeface="+mn-lt"/>
              </a:rPr>
              <a:t>Aiming to gain deeper insights into potential factors influencing model behavior and decision-making processes.</a:t>
            </a:r>
          </a:p>
          <a:p>
            <a:pPr marL="0" indent="0" algn="just">
              <a:buNone/>
            </a:pPr>
            <a:endParaRPr lang="en-US" sz="2600"/>
          </a:p>
        </p:txBody>
      </p:sp>
      <p:pic>
        <p:nvPicPr>
          <p:cNvPr id="4" name="Picture 3" descr="A white and blue logo&#10;&#10;Description automatically generated">
            <a:extLst>
              <a:ext uri="{FF2B5EF4-FFF2-40B4-BE49-F238E27FC236}">
                <a16:creationId xmlns:a16="http://schemas.microsoft.com/office/drawing/2014/main" id="{202FE116-3566-5192-BD76-C2B4C3B46C1D}"/>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3" b="3"/>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32"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728226CE-0E1E-5F91-C6C0-04369518FB7B}"/>
              </a:ext>
            </a:extLst>
          </p:cNvPr>
          <p:cNvSpPr txBox="1"/>
          <p:nvPr/>
        </p:nvSpPr>
        <p:spPr>
          <a:xfrm>
            <a:off x="9575579" y="6657945"/>
            <a:ext cx="2616421"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p14="http://schemas.microsoft.com/office/powerpoint/2010/main" val="534626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Freeform: Shape 4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56603E2-12BB-447D-54D9-C54EE67674A7}"/>
              </a:ext>
            </a:extLst>
          </p:cNvPr>
          <p:cNvSpPr>
            <a:spLocks noGrp="1"/>
          </p:cNvSpPr>
          <p:nvPr>
            <p:ph type="title"/>
          </p:nvPr>
        </p:nvSpPr>
        <p:spPr>
          <a:xfrm>
            <a:off x="686834" y="1153572"/>
            <a:ext cx="3200400" cy="4461163"/>
          </a:xfrm>
        </p:spPr>
        <p:txBody>
          <a:bodyPr>
            <a:normAutofit/>
          </a:bodyPr>
          <a:lstStyle/>
          <a:p>
            <a:r>
              <a:rPr lang="en-US">
                <a:solidFill>
                  <a:srgbClr val="FFFFFF"/>
                </a:solidFill>
              </a:rPr>
              <a:t>ChatGPT Prompt </a:t>
            </a:r>
          </a:p>
        </p:txBody>
      </p:sp>
      <p:sp>
        <p:nvSpPr>
          <p:cNvPr id="3" name="Content Placeholder 2">
            <a:extLst>
              <a:ext uri="{FF2B5EF4-FFF2-40B4-BE49-F238E27FC236}">
                <a16:creationId xmlns:a16="http://schemas.microsoft.com/office/drawing/2014/main" id="{F7BD73FF-56DC-FCCA-1D7D-360E8D6B8255}"/>
              </a:ext>
            </a:extLst>
          </p:cNvPr>
          <p:cNvSpPr>
            <a:spLocks noGrp="1"/>
          </p:cNvSpPr>
          <p:nvPr>
            <p:ph idx="1"/>
          </p:nvPr>
        </p:nvSpPr>
        <p:spPr>
          <a:xfrm>
            <a:off x="4447308" y="591344"/>
            <a:ext cx="6906491" cy="5938186"/>
          </a:xfrm>
        </p:spPr>
        <p:txBody>
          <a:bodyPr vert="horz" lIns="91440" tIns="45720" rIns="91440" bIns="45720" rtlCol="0" anchor="ctr">
            <a:normAutofit/>
          </a:bodyPr>
          <a:lstStyle/>
          <a:p>
            <a:pPr marL="0" indent="0" algn="just">
              <a:buNone/>
            </a:pPr>
            <a:r>
              <a:rPr lang="en-US" sz="1500">
                <a:ea typeface="+mn-lt"/>
                <a:cs typeface="+mn-lt"/>
              </a:rPr>
              <a:t>I will provide a series of data for you to remember. Please memorize this data because I will ask you questions on them afterwards: </a:t>
            </a:r>
            <a:endParaRPr lang="en-US" sz="1500"/>
          </a:p>
          <a:p>
            <a:pPr marL="0" indent="0" algn="just">
              <a:buNone/>
            </a:pPr>
            <a:r>
              <a:rPr lang="en-US" sz="1500">
                <a:ea typeface="+mn-lt"/>
                <a:cs typeface="+mn-lt"/>
              </a:rPr>
              <a:t>Data format: The first sentence is the main caption of the image, and the subsequent sentences are the captions generated by an embedding model on the same image.</a:t>
            </a:r>
            <a:endParaRPr lang="en-US" sz="1500"/>
          </a:p>
          <a:p>
            <a:pPr marL="0" indent="0" algn="just">
              <a:buNone/>
            </a:pPr>
            <a:r>
              <a:rPr lang="en-US" sz="1500">
                <a:ea typeface="+mn-lt"/>
                <a:cs typeface="+mn-lt"/>
              </a:rPr>
              <a:t>Task: I am trying to find failures with an embedding model. The above are sentences of image captions that it encodes very similarly, even though they are conveying different concepts. Using these specific examples, are there any general types of failures you notice the embedding is making, or any common features that the embedding fails to encode? Try to give failures that are specific enough that someone could reliably produce examples that the embedding would encode similarly, even though it shouldn’t. Please try to give as many general failures as possible, and please just state each failure without further explanation. Please focus on differences that are important visually, as these embeddings are later used to generate images or videos. </a:t>
            </a:r>
            <a:endParaRPr lang="en-US" sz="1500"/>
          </a:p>
          <a:p>
            <a:pPr marL="0" indent="0" algn="just">
              <a:buNone/>
            </a:pPr>
            <a:r>
              <a:rPr lang="en-US" sz="1500">
                <a:ea typeface="+mn-lt"/>
                <a:cs typeface="+mn-lt"/>
              </a:rPr>
              <a:t>Here is an example for the format: {{"'Failure Type Heading'": "'Description: Describe in few words as to why the failure occurred'"}}</a:t>
            </a:r>
            <a:endParaRPr lang="en-US" sz="1500"/>
          </a:p>
          <a:p>
            <a:pPr marL="0" indent="0" algn="just">
              <a:buNone/>
            </a:pPr>
            <a:r>
              <a:rPr lang="en-US" sz="1500">
                <a:ea typeface="+mn-lt"/>
                <a:cs typeface="+mn-lt"/>
              </a:rPr>
              <a:t>Give the output as Python Dictionary of objects</a:t>
            </a:r>
            <a:endParaRPr lang="en-US" sz="1500"/>
          </a:p>
        </p:txBody>
      </p:sp>
      <p:sp>
        <p:nvSpPr>
          <p:cNvPr id="44" name="Arc 4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1292810"/>
      </p:ext>
    </p:extLst>
  </p:cSld>
  <p:clrMapOvr>
    <a:masterClrMapping/>
  </p:clrMapOvr>
</p:sld>
</file>

<file path=ppt/theme/theme1.xml><?xml version="1.0" encoding="utf-8"?>
<a:theme xmlns:a="http://schemas.openxmlformats.org/drawingml/2006/main" name="ShapesVTI">
  <a:themeElements>
    <a:clrScheme name="Office">
      <a:dk1>
        <a:srgbClr val="000000"/>
      </a:dk1>
      <a:lt1>
        <a:srgbClr val="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docProps/app.xml><?xml version="1.0" encoding="utf-8"?>
<Properties xmlns="http://schemas.openxmlformats.org/officeDocument/2006/extended-properties" xmlns:vt="http://schemas.openxmlformats.org/officeDocument/2006/docPropsVTypes">
  <TotalTime>0</TotalTime>
  <Words>2380</Words>
  <Application>Microsoft Office PowerPoint</Application>
  <PresentationFormat>Widescreen</PresentationFormat>
  <Paragraphs>240</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ShapesVTI</vt:lpstr>
      <vt:lpstr>Unveiling Glitches: A Deep Dive into Image Encoding Bugs  within CLIP</vt:lpstr>
      <vt:lpstr>Problem Statement</vt:lpstr>
      <vt:lpstr>Motivation</vt:lpstr>
      <vt:lpstr>Methodology 1: Discrepancy Analysis Framework (DAF)</vt:lpstr>
      <vt:lpstr>STEP 1 :  Data Acquisition and Preprocessing</vt:lpstr>
      <vt:lpstr>STEP 2 :  Image Embedding Extraction</vt:lpstr>
      <vt:lpstr>STEP 3 : Comparative Examination of CLIP and DINOv2 Similarity Rankings</vt:lpstr>
      <vt:lpstr>STEP 4: </vt:lpstr>
      <vt:lpstr>ChatGPT Prompt </vt:lpstr>
      <vt:lpstr>Overview of Discrepancy Analysis Framework </vt:lpstr>
      <vt:lpstr>Limitation of DAF </vt:lpstr>
      <vt:lpstr>Methodology2:  Transformative Caption Analysis for CLIP (TCAC)</vt:lpstr>
      <vt:lpstr>PowerPoint Presentation</vt:lpstr>
      <vt:lpstr>PowerPoint Presentation</vt:lpstr>
      <vt:lpstr>Image Transformation Setup</vt:lpstr>
      <vt:lpstr>DataSet and PreProcessing </vt:lpstr>
      <vt:lpstr>Evaluation Process</vt:lpstr>
      <vt:lpstr>Combined Evaluation Results</vt:lpstr>
      <vt:lpstr>Combined Evaluation Results</vt:lpstr>
      <vt:lpstr>Transformation Based Result - Random Invert</vt:lpstr>
      <vt:lpstr>Transformation Based Result - Grayscale </vt:lpstr>
      <vt:lpstr>Transformation Based Result – Random Rotation</vt:lpstr>
      <vt:lpstr>Transformation Based Result – Horizontal Flip</vt:lpstr>
      <vt:lpstr>Transformation Based Result – Random Affine</vt:lpstr>
      <vt:lpstr>Transformation Based Result – Random Perspective</vt:lpstr>
      <vt:lpstr>14 Systematical Failures </vt:lpstr>
      <vt:lpstr>Limitations/ Future Scope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Karthik K Bhat</dc:creator>
  <cp:lastModifiedBy>Karthik K Bhat</cp:lastModifiedBy>
  <cp:revision>14</cp:revision>
  <dcterms:created xsi:type="dcterms:W3CDTF">2024-03-10T21:56:06Z</dcterms:created>
  <dcterms:modified xsi:type="dcterms:W3CDTF">2024-03-12T20:28:21Z</dcterms:modified>
</cp:coreProperties>
</file>